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3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6.xml" ContentType="application/vnd.openxmlformats-officedocument.presentationml.notesSlide+xml"/>
  <Override PartName="/ppt/embeddings/oleObject17.bin" ContentType="application/vnd.openxmlformats-officedocument.oleObject"/>
  <Override PartName="/ppt/notesSlides/notesSlide7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33" r:id="rId3"/>
    <p:sldId id="336" r:id="rId4"/>
    <p:sldId id="338" r:id="rId5"/>
    <p:sldId id="344" r:id="rId6"/>
    <p:sldId id="339" r:id="rId7"/>
    <p:sldId id="393" r:id="rId8"/>
    <p:sldId id="340" r:id="rId9"/>
    <p:sldId id="388" r:id="rId10"/>
    <p:sldId id="389" r:id="rId11"/>
    <p:sldId id="390" r:id="rId12"/>
    <p:sldId id="391" r:id="rId13"/>
    <p:sldId id="387" r:id="rId14"/>
    <p:sldId id="332" r:id="rId15"/>
    <p:sldId id="357" r:id="rId16"/>
    <p:sldId id="359" r:id="rId17"/>
    <p:sldId id="360" r:id="rId18"/>
    <p:sldId id="361" r:id="rId19"/>
    <p:sldId id="378" r:id="rId20"/>
    <p:sldId id="362" r:id="rId21"/>
    <p:sldId id="346" r:id="rId22"/>
    <p:sldId id="350" r:id="rId23"/>
    <p:sldId id="394" r:id="rId24"/>
    <p:sldId id="351" r:id="rId25"/>
    <p:sldId id="353" r:id="rId26"/>
    <p:sldId id="354" r:id="rId27"/>
    <p:sldId id="355" r:id="rId28"/>
    <p:sldId id="356" r:id="rId29"/>
    <p:sldId id="363" r:id="rId30"/>
    <p:sldId id="364" r:id="rId31"/>
    <p:sldId id="365" r:id="rId32"/>
    <p:sldId id="366" r:id="rId33"/>
    <p:sldId id="368" r:id="rId34"/>
    <p:sldId id="371" r:id="rId35"/>
    <p:sldId id="370" r:id="rId36"/>
    <p:sldId id="372" r:id="rId37"/>
    <p:sldId id="386" r:id="rId38"/>
    <p:sldId id="392" r:id="rId39"/>
    <p:sldId id="379" r:id="rId40"/>
    <p:sldId id="373" r:id="rId41"/>
    <p:sldId id="374" r:id="rId42"/>
    <p:sldId id="375" r:id="rId43"/>
    <p:sldId id="380" r:id="rId44"/>
    <p:sldId id="381" r:id="rId45"/>
    <p:sldId id="382" r:id="rId46"/>
    <p:sldId id="383" r:id="rId47"/>
    <p:sldId id="384" r:id="rId48"/>
    <p:sldId id="385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95" autoAdjust="0"/>
  </p:normalViewPr>
  <p:slideViewPr>
    <p:cSldViewPr snapToGrid="0" snapToObjects="1">
      <p:cViewPr>
        <p:scale>
          <a:sx n="75" d="100"/>
          <a:sy n="75" d="100"/>
        </p:scale>
        <p:origin x="-344" y="-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image" Target="../media/image18.wmf"/><Relationship Id="rId3" Type="http://schemas.openxmlformats.org/officeDocument/2006/relationships/image" Target="../media/image1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4" Type="http://schemas.openxmlformats.org/officeDocument/2006/relationships/image" Target="../media/image24.wmf"/><Relationship Id="rId5" Type="http://schemas.openxmlformats.org/officeDocument/2006/relationships/image" Target="../media/image25.wmf"/><Relationship Id="rId6" Type="http://schemas.openxmlformats.org/officeDocument/2006/relationships/image" Target="../media/image26.wmf"/><Relationship Id="rId1" Type="http://schemas.openxmlformats.org/officeDocument/2006/relationships/image" Target="../media/image21.wmf"/><Relationship Id="rId2" Type="http://schemas.openxmlformats.org/officeDocument/2006/relationships/image" Target="../media/image2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5" Type="http://schemas.openxmlformats.org/officeDocument/2006/relationships/image" Target="../media/image31.wmf"/><Relationship Id="rId1" Type="http://schemas.openxmlformats.org/officeDocument/2006/relationships/image" Target="../media/image27.wmf"/><Relationship Id="rId2" Type="http://schemas.openxmlformats.org/officeDocument/2006/relationships/image" Target="../media/image2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4" Type="http://schemas.openxmlformats.org/officeDocument/2006/relationships/image" Target="../media/image36.wmf"/><Relationship Id="rId1" Type="http://schemas.openxmlformats.org/officeDocument/2006/relationships/image" Target="../media/image33.wmf"/><Relationship Id="rId2" Type="http://schemas.openxmlformats.org/officeDocument/2006/relationships/image" Target="../media/image34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4" Type="http://schemas.openxmlformats.org/officeDocument/2006/relationships/image" Target="../media/image25.wmf"/><Relationship Id="rId5" Type="http://schemas.openxmlformats.org/officeDocument/2006/relationships/image" Target="../media/image26.wmf"/><Relationship Id="rId1" Type="http://schemas.openxmlformats.org/officeDocument/2006/relationships/image" Target="../media/image21.wmf"/><Relationship Id="rId2" Type="http://schemas.openxmlformats.org/officeDocument/2006/relationships/image" Target="../media/image2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80927-E9E3-7C48-80EB-AAE24C8117D4}" type="datetimeFigureOut">
              <a:rPr lang="en-US" smtClean="0"/>
              <a:t>5/25/18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1DEFD-CE48-CC4D-AB21-E4939754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87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</a:t>
            </a:r>
            <a:r>
              <a:rPr lang="en-US" baseline="0" dirty="0" smtClean="0"/>
              <a:t> Prasad Naik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1DEFD-CE48-CC4D-AB21-E4939754CF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89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From</a:t>
            </a:r>
            <a:r>
              <a:rPr lang="en-US" baseline="0" dirty="0" smtClean="0"/>
              <a:t> Prasad Naik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1DEFD-CE48-CC4D-AB21-E4939754CF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83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From</a:t>
            </a:r>
            <a:r>
              <a:rPr lang="en-US" baseline="0" dirty="0" smtClean="0"/>
              <a:t> Prasad Naik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1DEFD-CE48-CC4D-AB21-E4939754CF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57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From</a:t>
            </a:r>
            <a:r>
              <a:rPr lang="en-US" baseline="0" dirty="0" smtClean="0"/>
              <a:t> Prasad Naik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1DEFD-CE48-CC4D-AB21-E4939754CF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45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From</a:t>
            </a:r>
            <a:r>
              <a:rPr lang="en-US" baseline="0" dirty="0" smtClean="0"/>
              <a:t> Prasad Naik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1DEFD-CE48-CC4D-AB21-E4939754CF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06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From</a:t>
            </a:r>
            <a:r>
              <a:rPr lang="en-US" baseline="0" dirty="0" smtClean="0"/>
              <a:t> Prasad Naik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1DEFD-CE48-CC4D-AB21-E4939754CF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63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From</a:t>
            </a:r>
            <a:r>
              <a:rPr lang="en-US" baseline="0" dirty="0" smtClean="0"/>
              <a:t> Prasad Naik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1DEFD-CE48-CC4D-AB21-E4939754CF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79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few slides inspired</a:t>
            </a:r>
            <a:r>
              <a:rPr lang="en-US" baseline="0" dirty="0" smtClean="0"/>
              <a:t> by Moll.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1DEFD-CE48-CC4D-AB21-E4939754CF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4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8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04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45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6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7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5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03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8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28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76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51594-978C-9440-A34E-DB61F72C7D4A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6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4" Type="http://schemas.openxmlformats.org/officeDocument/2006/relationships/image" Target="../media/image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4" Type="http://schemas.openxmlformats.org/officeDocument/2006/relationships/image" Target="../media/image9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4" Type="http://schemas.openxmlformats.org/officeDocument/2006/relationships/image" Target="../media/image10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4" Type="http://schemas.openxmlformats.org/officeDocument/2006/relationships/image" Target="../media/image1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6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7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8.w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19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4" Type="http://schemas.openxmlformats.org/officeDocument/2006/relationships/image" Target="../media/image20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wmf"/><Relationship Id="rId12" Type="http://schemas.openxmlformats.org/officeDocument/2006/relationships/oleObject" Target="../embeddings/oleObject10.bin"/><Relationship Id="rId13" Type="http://schemas.openxmlformats.org/officeDocument/2006/relationships/image" Target="../media/image25.wmf"/><Relationship Id="rId14" Type="http://schemas.openxmlformats.org/officeDocument/2006/relationships/oleObject" Target="../embeddings/oleObject11.bin"/><Relationship Id="rId15" Type="http://schemas.openxmlformats.org/officeDocument/2006/relationships/image" Target="../media/image26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21.w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22.wmf"/><Relationship Id="rId8" Type="http://schemas.openxmlformats.org/officeDocument/2006/relationships/oleObject" Target="../embeddings/oleObject8.bin"/><Relationship Id="rId9" Type="http://schemas.openxmlformats.org/officeDocument/2006/relationships/image" Target="../media/image23.wmf"/><Relationship Id="rId10" Type="http://schemas.openxmlformats.org/officeDocument/2006/relationships/oleObject" Target="../embeddings/oleObject9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wmf"/><Relationship Id="rId12" Type="http://schemas.openxmlformats.org/officeDocument/2006/relationships/oleObject" Target="../embeddings/oleObject16.bin"/><Relationship Id="rId13" Type="http://schemas.openxmlformats.org/officeDocument/2006/relationships/image" Target="../media/image31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27.w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28.wmf"/><Relationship Id="rId8" Type="http://schemas.openxmlformats.org/officeDocument/2006/relationships/oleObject" Target="../embeddings/oleObject14.bin"/><Relationship Id="rId9" Type="http://schemas.openxmlformats.org/officeDocument/2006/relationships/image" Target="../media/image29.wmf"/><Relationship Id="rId10" Type="http://schemas.openxmlformats.org/officeDocument/2006/relationships/oleObject" Target="../embeddings/oleObject1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32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33.wmf"/><Relationship Id="rId6" Type="http://schemas.openxmlformats.org/officeDocument/2006/relationships/oleObject" Target="../embeddings/oleObject19.bin"/><Relationship Id="rId7" Type="http://schemas.openxmlformats.org/officeDocument/2006/relationships/image" Target="../media/image34.wmf"/><Relationship Id="rId8" Type="http://schemas.openxmlformats.org/officeDocument/2006/relationships/oleObject" Target="../embeddings/oleObject20.bin"/><Relationship Id="rId9" Type="http://schemas.openxmlformats.org/officeDocument/2006/relationships/image" Target="../media/image35.wmf"/><Relationship Id="rId10" Type="http://schemas.openxmlformats.org/officeDocument/2006/relationships/oleObject" Target="../embeddings/oleObject21.bin"/><Relationship Id="rId11" Type="http://schemas.openxmlformats.org/officeDocument/2006/relationships/image" Target="../media/image36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ormarketing/Analytical-Decision-Making/master/ab.csv" TargetMode="External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wmf"/><Relationship Id="rId12" Type="http://schemas.openxmlformats.org/officeDocument/2006/relationships/oleObject" Target="../embeddings/oleObject26.bin"/><Relationship Id="rId13" Type="http://schemas.openxmlformats.org/officeDocument/2006/relationships/image" Target="../media/image26.w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22.bin"/><Relationship Id="rId5" Type="http://schemas.openxmlformats.org/officeDocument/2006/relationships/image" Target="../media/image21.w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22.w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23.wmf"/><Relationship Id="rId10" Type="http://schemas.openxmlformats.org/officeDocument/2006/relationships/oleObject" Target="../embeddings/oleObject25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oleObject" Target="../embeddings/oleObject27.bin"/><Relationship Id="rId5" Type="http://schemas.openxmlformats.org/officeDocument/2006/relationships/image" Target="../media/image42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4" Type="http://schemas.openxmlformats.org/officeDocument/2006/relationships/image" Target="../media/image32.wmf"/><Relationship Id="rId5" Type="http://schemas.openxmlformats.org/officeDocument/2006/relationships/image" Target="../media/image43.png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4" Type="http://schemas.openxmlformats.org/officeDocument/2006/relationships/image" Target="../media/image44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4" Type="http://schemas.openxmlformats.org/officeDocument/2006/relationships/image" Target="../media/image47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4" Type="http://schemas.openxmlformats.org/officeDocument/2006/relationships/image" Target="../media/image48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4" Type="http://schemas.openxmlformats.org/officeDocument/2006/relationships/image" Target="../media/image49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package" Target="../embeddings/Microsoft_Word_Document16.docx"/><Relationship Id="rId5" Type="http://schemas.openxmlformats.org/officeDocument/2006/relationships/image" Target="../media/image50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.docx"/><Relationship Id="rId4" Type="http://schemas.openxmlformats.org/officeDocument/2006/relationships/image" Target="../media/image52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8.docx"/><Relationship Id="rId4" Type="http://schemas.openxmlformats.org/officeDocument/2006/relationships/image" Target="../media/image53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4" Type="http://schemas.openxmlformats.org/officeDocument/2006/relationships/image" Target="../media/image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4" Type="http://schemas.openxmlformats.org/officeDocument/2006/relationships/image" Target="../media/image6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Dynamic Programming</a:t>
            </a:r>
            <a:endParaRPr lang="en-US" dirty="0">
              <a:latin typeface="Garamond"/>
              <a:cs typeface="Garamon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Olivier Rubel, Ph.D.,</a:t>
            </a:r>
          </a:p>
          <a:p>
            <a:r>
              <a:rPr lang="en-US" dirty="0" smtClean="0">
                <a:latin typeface="Garamond"/>
                <a:cs typeface="Garamond"/>
              </a:rPr>
              <a:t>Associate Professor of Marketing</a:t>
            </a: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46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431136"/>
              </p:ext>
            </p:extLst>
          </p:nvPr>
        </p:nvGraphicFramePr>
        <p:xfrm>
          <a:off x="635000" y="1749425"/>
          <a:ext cx="8228013" cy="486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9" name="Document" r:id="rId3" imgW="6858000" imgH="4076700" progId="Word.Document.12">
                  <p:embed/>
                </p:oleObj>
              </mc:Choice>
              <mc:Fallback>
                <p:oleObj name="Document" r:id="rId3" imgW="6858000" imgH="4076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000" y="1749425"/>
                        <a:ext cx="8228013" cy="4865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Modeling Open Table </a:t>
            </a:r>
            <a:endParaRPr lang="en-US" b="1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744564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014084"/>
              </p:ext>
            </p:extLst>
          </p:nvPr>
        </p:nvGraphicFramePr>
        <p:xfrm>
          <a:off x="654687" y="1116139"/>
          <a:ext cx="8090115" cy="5098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3" name="Document" r:id="rId3" imgW="6858000" imgH="4343400" progId="Word.Document.12">
                  <p:embed/>
                </p:oleObj>
              </mc:Choice>
              <mc:Fallback>
                <p:oleObj name="Document" r:id="rId3" imgW="6858000" imgH="434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7" y="1116139"/>
                        <a:ext cx="8090115" cy="5098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Modeling Open Table </a:t>
            </a:r>
            <a:endParaRPr lang="en-US" b="1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84869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205138"/>
              </p:ext>
            </p:extLst>
          </p:nvPr>
        </p:nvGraphicFramePr>
        <p:xfrm>
          <a:off x="654050" y="1421424"/>
          <a:ext cx="8091488" cy="547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7" name="Document" r:id="rId3" imgW="6858000" imgH="4660900" progId="Word.Document.12">
                  <p:embed/>
                </p:oleObj>
              </mc:Choice>
              <mc:Fallback>
                <p:oleObj name="Document" r:id="rId3" imgW="6858000" imgH="4660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050" y="1421424"/>
                        <a:ext cx="8091488" cy="547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Managing Open Table </a:t>
            </a:r>
            <a:endParaRPr lang="en-US" b="1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089104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Applying Dynamic Programming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Garamond"/>
                <a:cs typeface="Garamond"/>
              </a:rPr>
              <a:t>Estimation of a dynamic response model of market behaviors</a:t>
            </a:r>
          </a:p>
          <a:p>
            <a:pPr marL="914400" lvl="1" indent="-514350"/>
            <a:r>
              <a:rPr lang="en-US" dirty="0" smtClean="0">
                <a:latin typeface="Garamond"/>
                <a:cs typeface="Garamond"/>
              </a:rPr>
              <a:t>Sales, brand equity, stock returns, purchase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Garamond"/>
              <a:cs typeface="Garamond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Garamond"/>
                <a:cs typeface="Garamond"/>
              </a:rPr>
              <a:t>Construction of the optimal policies via DP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DP= Dynamic Programming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Garamond"/>
              <a:cs typeface="Garamond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Garamond"/>
                <a:cs typeface="Garamond"/>
              </a:rPr>
              <a:t>Solving the Bellman equation to evaluate policies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Approximation of the value function</a:t>
            </a: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880662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Case Study: Blood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How much does a pint of blood cost?</a:t>
            </a:r>
          </a:p>
          <a:p>
            <a:endParaRPr lang="en-US" dirty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Application: Advertising for blood</a:t>
            </a:r>
          </a:p>
          <a:p>
            <a:endParaRPr lang="en-US" dirty="0" smtClean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Time series on blood donations, radio advertising and phone calls</a:t>
            </a: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476353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Why Blood?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Content Placeholder 6" descr="leukemia patient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9" b="8609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603041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81465"/>
            <a:ext cx="9298940" cy="602093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Garamond"/>
                <a:cs typeface="Garamond"/>
              </a:rPr>
              <a:t>100 Millions of pints 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of blood transfused </a:t>
            </a:r>
            <a:r>
              <a:rPr lang="en-US" sz="2800" dirty="0" smtClean="0">
                <a:solidFill>
                  <a:srgbClr val="000000"/>
                </a:solidFill>
                <a:latin typeface="Garamond"/>
                <a:cs typeface="Garamond"/>
              </a:rPr>
              <a:t>every year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Garamond"/>
                <a:cs typeface="Garamond"/>
              </a:rPr>
              <a:t>Blood is a $3bn business in the U.S. for instance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Garamond"/>
                <a:cs typeface="Garamond"/>
              </a:rPr>
              <a:t>Blood demand grows faster than supply (6% </a:t>
            </a:r>
            <a:r>
              <a:rPr lang="en-US" sz="2800" dirty="0" err="1" smtClean="0">
                <a:solidFill>
                  <a:srgbClr val="000000"/>
                </a:solidFill>
                <a:latin typeface="Garamond"/>
                <a:cs typeface="Garamond"/>
              </a:rPr>
              <a:t>v.s</a:t>
            </a:r>
            <a:r>
              <a:rPr lang="en-US" sz="2800" dirty="0" smtClean="0">
                <a:solidFill>
                  <a:srgbClr val="000000"/>
                </a:solidFill>
                <a:latin typeface="Garamond"/>
                <a:cs typeface="Garamond"/>
              </a:rPr>
              <a:t>. 3%)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600" dirty="0" smtClean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 smtClean="0">
                <a:latin typeface="Garamond"/>
                <a:cs typeface="Garamond"/>
              </a:rPr>
              <a:t>Blood “Markets”</a:t>
            </a:r>
            <a:endParaRPr lang="en-US" dirty="0">
              <a:latin typeface="Garamond"/>
              <a:cs typeface="Garamon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47700" y="3733800"/>
            <a:ext cx="7772400" cy="2781300"/>
            <a:chOff x="625630" y="4178713"/>
            <a:chExt cx="7309639" cy="26669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630" y="4178714"/>
              <a:ext cx="3295152" cy="266696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6521" y="4178713"/>
              <a:ext cx="3628748" cy="2642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92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33158" y="5546891"/>
            <a:ext cx="1981200" cy="990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Donors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33158" y="2028991"/>
            <a:ext cx="1981200" cy="990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Patients/Doctors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64970" y="3031497"/>
            <a:ext cx="2382" cy="7627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064970" y="4784891"/>
            <a:ext cx="1588" cy="7503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980164" y="4785685"/>
            <a:ext cx="1588" cy="7495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980958" y="3031497"/>
            <a:ext cx="1588" cy="763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7690" y="317445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Blood Demand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086152" y="498122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Marketing Efforts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680171" y="500865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Blood Donations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603211" y="319369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Blood Supply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3533158" y="3782385"/>
            <a:ext cx="1981200" cy="990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Blood Bank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1" name="Title 3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 smtClean="0">
                <a:latin typeface="Garamond"/>
                <a:cs typeface="Garamond"/>
              </a:rPr>
              <a:t>How Blood Banks Work</a:t>
            </a:r>
            <a:endParaRPr lang="en-US" dirty="0">
              <a:solidFill>
                <a:srgbClr val="FF0000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98000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1" y="1600200"/>
            <a:ext cx="9091896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Garamond"/>
                <a:cs typeface="Garamond"/>
              </a:rPr>
              <a:t>Blood banks </a:t>
            </a:r>
            <a:r>
              <a:rPr lang="en-US" dirty="0" smtClean="0">
                <a:latin typeface="Garamond"/>
                <a:cs typeface="Garamond"/>
              </a:rPr>
              <a:t>manage marketing resources </a:t>
            </a:r>
            <a:r>
              <a:rPr lang="en-US" dirty="0">
                <a:latin typeface="Garamond"/>
                <a:cs typeface="Garamond"/>
              </a:rPr>
              <a:t>to </a:t>
            </a:r>
            <a:r>
              <a:rPr lang="en-US" dirty="0" smtClean="0">
                <a:latin typeface="Garamond"/>
                <a:cs typeface="Garamond"/>
              </a:rPr>
              <a:t>control the supply of blood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Garamond"/>
                <a:cs typeface="Garamond"/>
              </a:rPr>
              <a:t>Managing </a:t>
            </a:r>
            <a:r>
              <a:rPr lang="en-US" dirty="0">
                <a:latin typeface="Garamond"/>
                <a:cs typeface="Garamond"/>
              </a:rPr>
              <a:t>the supply of blood, not its demand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Garamond"/>
                <a:cs typeface="Garamond"/>
              </a:rPr>
              <a:t>Cannot use </a:t>
            </a:r>
            <a:r>
              <a:rPr lang="en-US" dirty="0">
                <a:latin typeface="Garamond"/>
                <a:cs typeface="Garamond"/>
              </a:rPr>
              <a:t>full marketing </a:t>
            </a:r>
            <a:r>
              <a:rPr lang="en-US" dirty="0" smtClean="0">
                <a:latin typeface="Garamond"/>
                <a:cs typeface="Garamond"/>
              </a:rPr>
              <a:t>mix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Garamond"/>
                <a:cs typeface="Garamond"/>
              </a:rPr>
              <a:t>Shortage </a:t>
            </a:r>
            <a:r>
              <a:rPr lang="en-US" dirty="0">
                <a:latin typeface="Garamond"/>
                <a:cs typeface="Garamond"/>
              </a:rPr>
              <a:t>of blood is not good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Garamond"/>
                <a:cs typeface="Garamond"/>
              </a:rPr>
              <a:t>Excess of blood is not good either</a:t>
            </a:r>
            <a:r>
              <a:rPr lang="en-US" dirty="0" smtClean="0">
                <a:latin typeface="Garamond"/>
                <a:cs typeface="Garamond"/>
              </a:rPr>
              <a:t>!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600" dirty="0" smtClean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 smtClean="0">
                <a:latin typeface="Garamond"/>
                <a:cs typeface="Garamond"/>
              </a:rPr>
              <a:t>Marketing Blood Donations</a:t>
            </a:r>
            <a:endParaRPr lang="en-US" dirty="0">
              <a:solidFill>
                <a:srgbClr val="FF0000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098029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Applying Dynamic Programming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Garamond"/>
                <a:cs typeface="Garamond"/>
              </a:rPr>
              <a:t>Estimation of a dynamic response model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Garamond"/>
              <a:cs typeface="Garamond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Garamond"/>
                <a:cs typeface="Garamond"/>
              </a:rPr>
              <a:t>Construction of the optimal policies via DP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DP= Dynamic Programming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Garamond"/>
              <a:cs typeface="Garamond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Garamond"/>
                <a:cs typeface="Garamond"/>
              </a:rPr>
              <a:t>Solving the Bellman equation to evaluate policies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We need to approximate the value function</a:t>
            </a: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2824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Outline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923" y="1600200"/>
            <a:ext cx="8990077" cy="45259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Garamond"/>
                <a:cs typeface="Garamond"/>
              </a:rPr>
              <a:t>Bellman’s principle of optimality</a:t>
            </a:r>
          </a:p>
          <a:p>
            <a:endParaRPr lang="en-US" sz="4000" dirty="0" smtClean="0">
              <a:latin typeface="Garamond"/>
              <a:cs typeface="Garamond"/>
            </a:endParaRPr>
          </a:p>
          <a:p>
            <a:r>
              <a:rPr lang="en-US" sz="4000" dirty="0" smtClean="0">
                <a:latin typeface="Garamond"/>
                <a:cs typeface="Garamond"/>
              </a:rPr>
              <a:t>Dynamic estimation via Kalman filtering</a:t>
            </a:r>
          </a:p>
          <a:p>
            <a:endParaRPr lang="en-US" sz="4000" dirty="0" smtClean="0">
              <a:latin typeface="Garamond"/>
              <a:cs typeface="Garamond"/>
            </a:endParaRPr>
          </a:p>
          <a:p>
            <a:r>
              <a:rPr lang="en-US" sz="4000" dirty="0" smtClean="0">
                <a:latin typeface="Garamond"/>
                <a:cs typeface="Garamond"/>
              </a:rPr>
              <a:t>Evaluating dynamic Policies</a:t>
            </a:r>
          </a:p>
        </p:txBody>
      </p:sp>
    </p:spTree>
    <p:extLst>
      <p:ext uri="{BB962C8B-B14F-4D97-AF65-F5344CB8AC3E}">
        <p14:creationId xmlns:p14="http://schemas.microsoft.com/office/powerpoint/2010/main" val="150648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>
                <a:latin typeface="Garamond"/>
                <a:cs typeface="Garamond"/>
              </a:rPr>
              <a:t>Effects of Advertising on Blood Donations</a:t>
            </a:r>
            <a:endParaRPr lang="en-US" sz="3600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393520"/>
              </p:ext>
            </p:extLst>
          </p:nvPr>
        </p:nvGraphicFramePr>
        <p:xfrm>
          <a:off x="654050" y="2047875"/>
          <a:ext cx="8091488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1" name="Document" r:id="rId3" imgW="6858000" imgH="2755900" progId="Word.Document.12">
                  <p:embed/>
                </p:oleObj>
              </mc:Choice>
              <mc:Fallback>
                <p:oleObj name="Document" r:id="rId3" imgW="6858000" imgH="2755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050" y="2047875"/>
                        <a:ext cx="8091488" cy="323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4467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b="1" dirty="0" smtClean="0">
                <a:latin typeface="Garamond" charset="0"/>
                <a:cs typeface="Arial" charset="0"/>
              </a:rPr>
              <a:t>Linear State </a:t>
            </a:r>
            <a:r>
              <a:rPr lang="en-US" sz="3600" b="1" dirty="0">
                <a:latin typeface="Garamond" charset="0"/>
                <a:cs typeface="Arial" charset="0"/>
              </a:rPr>
              <a:t>Space Models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 b="1" dirty="0">
                <a:latin typeface="Arial" charset="0"/>
                <a:cs typeface="Arial" charset="0"/>
              </a:rPr>
              <a:t>Linear Form</a:t>
            </a:r>
          </a:p>
          <a:p>
            <a:pPr eaLnBrk="1" hangingPunct="1">
              <a:lnSpc>
                <a:spcPct val="90000"/>
              </a:lnSpc>
            </a:pPr>
            <a:endParaRPr lang="en-US" sz="2600" dirty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2600" dirty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600" dirty="0">
              <a:latin typeface="Arial" charset="0"/>
              <a:cs typeface="Arial" charset="0"/>
            </a:endParaRPr>
          </a:p>
        </p:txBody>
      </p:sp>
      <p:sp>
        <p:nvSpPr>
          <p:cNvPr id="31753" name="Rectangle 9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199"/>
            <a:ext cx="4648200" cy="491913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b="1" dirty="0">
                <a:latin typeface="Arial" charset="0"/>
                <a:cs typeface="Arial" charset="0"/>
              </a:rPr>
              <a:t>Dimensions and Names</a:t>
            </a:r>
          </a:p>
          <a:p>
            <a:pPr lvl="4" eaLnBrk="1" hangingPunct="1">
              <a:lnSpc>
                <a:spcPct val="90000"/>
              </a:lnSpc>
            </a:pPr>
            <a:endParaRPr lang="en-US" sz="1400" b="1" dirty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 dirty="0">
                <a:latin typeface="Garamond"/>
                <a:cs typeface="Garamond"/>
              </a:rPr>
              <a:t>Y: observation vector, N </a:t>
            </a:r>
            <a:r>
              <a:rPr lang="en-US" sz="2400" dirty="0">
                <a:latin typeface="Garamond"/>
                <a:cs typeface="Garamond"/>
                <a:sym typeface="Symbol" charset="0"/>
              </a:rPr>
              <a:t> </a:t>
            </a:r>
            <a:r>
              <a:rPr lang="en-US" sz="2400" dirty="0">
                <a:latin typeface="Garamond"/>
                <a:cs typeface="Garamond"/>
              </a:rPr>
              <a:t>1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2400" dirty="0">
              <a:latin typeface="Garamond"/>
              <a:cs typeface="Garamond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 dirty="0">
                <a:latin typeface="Garamond"/>
                <a:cs typeface="Garamond"/>
                <a:sym typeface="Symbol" charset="0"/>
              </a:rPr>
              <a:t>: state vector, m  1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2400" dirty="0">
              <a:latin typeface="Garamond"/>
              <a:cs typeface="Garamond"/>
              <a:sym typeface="Symbo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 dirty="0">
                <a:latin typeface="Garamond"/>
                <a:cs typeface="Garamond"/>
                <a:sym typeface="Symbol" charset="0"/>
              </a:rPr>
              <a:t>T: transition matrix, m  m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2400" dirty="0">
              <a:latin typeface="Garamond"/>
              <a:cs typeface="Garamond"/>
              <a:sym typeface="Symbo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 dirty="0">
                <a:latin typeface="Garamond"/>
                <a:cs typeface="Garamond"/>
                <a:sym typeface="Symbol" charset="0"/>
              </a:rPr>
              <a:t>c: drift vector, N  1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 dirty="0">
                <a:latin typeface="Garamond"/>
                <a:cs typeface="Garamond"/>
                <a:sym typeface="Symbol" charset="0"/>
              </a:rPr>
              <a:t>d: drift vector, m  1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2400" dirty="0">
              <a:latin typeface="Garamond"/>
              <a:cs typeface="Garamond"/>
              <a:sym typeface="Symbo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 dirty="0">
                <a:latin typeface="Garamond"/>
                <a:cs typeface="Garamond"/>
                <a:sym typeface="Symbol" charset="0"/>
              </a:rPr>
              <a:t>: error term ~ W(0, </a:t>
            </a:r>
            <a:r>
              <a:rPr lang="en-US" sz="2400" dirty="0" err="1">
                <a:latin typeface="Garamond"/>
                <a:cs typeface="Garamond"/>
                <a:sym typeface="Symbol" charset="0"/>
              </a:rPr>
              <a:t>H</a:t>
            </a:r>
            <a:r>
              <a:rPr lang="en-US" sz="2400" baseline="-25000" dirty="0" err="1">
                <a:latin typeface="Garamond"/>
                <a:cs typeface="Garamond"/>
                <a:sym typeface="Symbol" charset="0"/>
              </a:rPr>
              <a:t>t</a:t>
            </a:r>
            <a:r>
              <a:rPr lang="en-US" sz="2400" dirty="0">
                <a:latin typeface="Garamond"/>
                <a:cs typeface="Garamond"/>
                <a:sym typeface="Symbol" charset="0"/>
              </a:rPr>
              <a:t>), H is NN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2400" dirty="0">
                <a:latin typeface="Garamond"/>
                <a:cs typeface="Garamond"/>
                <a:sym typeface="Symbol" charset="0"/>
              </a:rPr>
              <a:t>: error term ~ W(0, </a:t>
            </a:r>
            <a:r>
              <a:rPr lang="en-US" sz="2400" dirty="0" err="1">
                <a:latin typeface="Garamond"/>
                <a:cs typeface="Garamond"/>
                <a:sym typeface="Symbol" charset="0"/>
              </a:rPr>
              <a:t>Q</a:t>
            </a:r>
            <a:r>
              <a:rPr lang="en-US" sz="2400" baseline="-25000" dirty="0" err="1">
                <a:latin typeface="Garamond"/>
                <a:cs typeface="Garamond"/>
                <a:sym typeface="Symbol" charset="0"/>
              </a:rPr>
              <a:t>t</a:t>
            </a:r>
            <a:r>
              <a:rPr lang="en-US" sz="2400" dirty="0">
                <a:latin typeface="Garamond"/>
                <a:cs typeface="Garamond"/>
                <a:sym typeface="Symbol" charset="0"/>
              </a:rPr>
              <a:t>), Q is </a:t>
            </a:r>
            <a:r>
              <a:rPr lang="en-US" sz="2400" dirty="0" err="1">
                <a:latin typeface="Garamond"/>
                <a:cs typeface="Garamond"/>
                <a:sym typeface="Symbol" charset="0"/>
              </a:rPr>
              <a:t>mm</a:t>
            </a:r>
            <a:endParaRPr lang="en-US" sz="2400" dirty="0">
              <a:latin typeface="Garamond"/>
              <a:cs typeface="Garamond"/>
              <a:sym typeface="Symbol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charset="0"/>
              <a:buNone/>
            </a:pPr>
            <a:endParaRPr lang="en-US" sz="2400" dirty="0">
              <a:latin typeface="Garamond"/>
              <a:cs typeface="Garamond"/>
              <a:sym typeface="Symbo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 dirty="0">
                <a:latin typeface="Garamond"/>
                <a:cs typeface="Garamond"/>
              </a:rPr>
              <a:t>z: link matrix, N x m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2400" dirty="0">
              <a:latin typeface="Garamond"/>
              <a:cs typeface="Garamond"/>
              <a:sym typeface="Symbol" charset="0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762000" y="2217962"/>
            <a:ext cx="2819400" cy="982437"/>
            <a:chOff x="288" y="1487"/>
            <a:chExt cx="2112" cy="630"/>
          </a:xfrm>
        </p:grpSpPr>
        <p:graphicFrame>
          <p:nvGraphicFramePr>
            <p:cNvPr id="2048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9783828"/>
                </p:ext>
              </p:extLst>
            </p:nvPr>
          </p:nvGraphicFramePr>
          <p:xfrm>
            <a:off x="399" y="1487"/>
            <a:ext cx="1237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79" name="Equation" r:id="rId4" imgW="990600" imgH="241300" progId="Equation.3">
                    <p:embed/>
                  </p:oleObj>
                </mc:Choice>
                <mc:Fallback>
                  <p:oleObj name="Equation" r:id="rId4" imgW="990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" y="1487"/>
                          <a:ext cx="1237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87" name="Text Box 10"/>
            <p:cNvSpPr txBox="1">
              <a:spLocks noChangeArrowheads="1"/>
            </p:cNvSpPr>
            <p:nvPr/>
          </p:nvSpPr>
          <p:spPr bwMode="auto">
            <a:xfrm>
              <a:off x="288" y="1862"/>
              <a:ext cx="2112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/>
                <a:t>Observation Equation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762000" y="3558908"/>
            <a:ext cx="2895600" cy="936891"/>
            <a:chOff x="384" y="2741"/>
            <a:chExt cx="2064" cy="741"/>
          </a:xfrm>
        </p:grpSpPr>
        <p:graphicFrame>
          <p:nvGraphicFramePr>
            <p:cNvPr id="20489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0877433"/>
                </p:ext>
              </p:extLst>
            </p:nvPr>
          </p:nvGraphicFramePr>
          <p:xfrm>
            <a:off x="497" y="2741"/>
            <a:ext cx="1693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80" name="Equation" r:id="rId6" imgW="1143000" imgH="241300" progId="Equation.3">
                    <p:embed/>
                  </p:oleObj>
                </mc:Choice>
                <mc:Fallback>
                  <p:oleObj name="Equation" r:id="rId6" imgW="11430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" y="2741"/>
                          <a:ext cx="1693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90" name="Text Box 11"/>
            <p:cNvSpPr txBox="1">
              <a:spLocks noChangeArrowheads="1"/>
            </p:cNvSpPr>
            <p:nvPr/>
          </p:nvSpPr>
          <p:spPr bwMode="auto">
            <a:xfrm>
              <a:off x="384" y="3168"/>
              <a:ext cx="2064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/>
                <a:t>Transition Equation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5525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990600" y="2514600"/>
            <a:ext cx="6400800" cy="2819400"/>
            <a:chOff x="1152" y="96"/>
            <a:chExt cx="4032" cy="1776"/>
          </a:xfrm>
        </p:grpSpPr>
        <p:sp>
          <p:nvSpPr>
            <p:cNvPr id="27651" name="Line 6"/>
            <p:cNvSpPr>
              <a:spLocks noChangeShapeType="1"/>
            </p:cNvSpPr>
            <p:nvPr/>
          </p:nvSpPr>
          <p:spPr bwMode="auto">
            <a:xfrm flipV="1">
              <a:off x="1488" y="192"/>
              <a:ext cx="0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2" name="Line 7"/>
            <p:cNvSpPr>
              <a:spLocks noChangeShapeType="1"/>
            </p:cNvSpPr>
            <p:nvPr/>
          </p:nvSpPr>
          <p:spPr bwMode="auto">
            <a:xfrm>
              <a:off x="1488" y="168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3" name="Text Box 8"/>
            <p:cNvSpPr txBox="1">
              <a:spLocks noChangeArrowheads="1"/>
            </p:cNvSpPr>
            <p:nvPr/>
          </p:nvSpPr>
          <p:spPr bwMode="auto">
            <a:xfrm>
              <a:off x="1152" y="96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400" b="1">
                  <a:sym typeface="Symbol" charset="0"/>
                </a:rPr>
                <a:t></a:t>
              </a:r>
              <a:r>
                <a:rPr lang="en-US" sz="2400" b="1" baseline="-25000">
                  <a:sym typeface="Symbol" charset="0"/>
                </a:rPr>
                <a:t>t</a:t>
              </a:r>
              <a:endParaRPr lang="en-US" sz="2400" b="1">
                <a:sym typeface="Symbol" charset="0"/>
              </a:endParaRPr>
            </a:p>
          </p:txBody>
        </p:sp>
        <p:sp>
          <p:nvSpPr>
            <p:cNvPr id="27654" name="Text Box 9"/>
            <p:cNvSpPr txBox="1">
              <a:spLocks noChangeArrowheads="1"/>
            </p:cNvSpPr>
            <p:nvPr/>
          </p:nvSpPr>
          <p:spPr bwMode="auto">
            <a:xfrm>
              <a:off x="4464" y="158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400"/>
                <a:t>Time, t</a:t>
              </a:r>
            </a:p>
          </p:txBody>
        </p:sp>
      </p:grpSp>
      <p:sp>
        <p:nvSpPr>
          <p:cNvPr id="45069" name="Text Box 13"/>
          <p:cNvSpPr txBox="1">
            <a:spLocks noChangeArrowheads="1"/>
          </p:cNvSpPr>
          <p:nvPr/>
        </p:nvSpPr>
        <p:spPr bwMode="auto">
          <a:xfrm>
            <a:off x="1752600" y="5105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/>
              <a:t>t</a:t>
            </a:r>
            <a:r>
              <a:rPr lang="en-US" sz="2400" baseline="-25000"/>
              <a:t>0</a:t>
            </a:r>
            <a:endParaRPr lang="en-US" sz="2400"/>
          </a:p>
        </p:txBody>
      </p:sp>
      <p:sp>
        <p:nvSpPr>
          <p:cNvPr id="45070" name="Text Box 14"/>
          <p:cNvSpPr txBox="1">
            <a:spLocks noChangeArrowheads="1"/>
          </p:cNvSpPr>
          <p:nvPr/>
        </p:nvSpPr>
        <p:spPr bwMode="auto">
          <a:xfrm>
            <a:off x="4191000" y="5181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/>
              <a:t>t</a:t>
            </a:r>
            <a:r>
              <a:rPr lang="en-US" sz="2400" baseline="-25000"/>
              <a:t>1</a:t>
            </a:r>
            <a:endParaRPr lang="en-US" sz="2400"/>
          </a:p>
        </p:txBody>
      </p:sp>
      <p:sp>
        <p:nvSpPr>
          <p:cNvPr id="27657" name="Rectangle 2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400" b="1" dirty="0">
                <a:latin typeface="Garamond" charset="0"/>
                <a:cs typeface="Arial" charset="0"/>
              </a:rPr>
              <a:t>Kalman filter as Bayesian Learning</a:t>
            </a:r>
          </a:p>
        </p:txBody>
      </p: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1524000" y="3962400"/>
            <a:ext cx="1295400" cy="1066800"/>
            <a:chOff x="1344" y="1632"/>
            <a:chExt cx="720" cy="528"/>
          </a:xfrm>
        </p:grpSpPr>
        <p:sp>
          <p:nvSpPr>
            <p:cNvPr id="27659" name="Freeform 17"/>
            <p:cNvSpPr>
              <a:spLocks/>
            </p:cNvSpPr>
            <p:nvPr/>
          </p:nvSpPr>
          <p:spPr bwMode="auto">
            <a:xfrm>
              <a:off x="1440" y="1632"/>
              <a:ext cx="480" cy="256"/>
            </a:xfrm>
            <a:custGeom>
              <a:avLst/>
              <a:gdLst>
                <a:gd name="T0" fmla="*/ 0 w 480"/>
                <a:gd name="T1" fmla="*/ 256 h 256"/>
                <a:gd name="T2" fmla="*/ 96 w 480"/>
                <a:gd name="T3" fmla="*/ 208 h 256"/>
                <a:gd name="T4" fmla="*/ 144 w 480"/>
                <a:gd name="T5" fmla="*/ 112 h 256"/>
                <a:gd name="T6" fmla="*/ 192 w 480"/>
                <a:gd name="T7" fmla="*/ 16 h 256"/>
                <a:gd name="T8" fmla="*/ 288 w 480"/>
                <a:gd name="T9" fmla="*/ 16 h 256"/>
                <a:gd name="T10" fmla="*/ 336 w 480"/>
                <a:gd name="T11" fmla="*/ 112 h 256"/>
                <a:gd name="T12" fmla="*/ 384 w 480"/>
                <a:gd name="T13" fmla="*/ 208 h 256"/>
                <a:gd name="T14" fmla="*/ 432 w 480"/>
                <a:gd name="T15" fmla="*/ 208 h 256"/>
                <a:gd name="T16" fmla="*/ 480 w 480"/>
                <a:gd name="T17" fmla="*/ 256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0"/>
                <a:gd name="T28" fmla="*/ 0 h 256"/>
                <a:gd name="T29" fmla="*/ 480 w 480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0" h="256">
                  <a:moveTo>
                    <a:pt x="0" y="256"/>
                  </a:moveTo>
                  <a:cubicBezTo>
                    <a:pt x="36" y="244"/>
                    <a:pt x="72" y="232"/>
                    <a:pt x="96" y="208"/>
                  </a:cubicBezTo>
                  <a:cubicBezTo>
                    <a:pt x="120" y="184"/>
                    <a:pt x="128" y="144"/>
                    <a:pt x="144" y="112"/>
                  </a:cubicBezTo>
                  <a:cubicBezTo>
                    <a:pt x="160" y="80"/>
                    <a:pt x="168" y="32"/>
                    <a:pt x="192" y="16"/>
                  </a:cubicBezTo>
                  <a:cubicBezTo>
                    <a:pt x="216" y="0"/>
                    <a:pt x="264" y="0"/>
                    <a:pt x="288" y="16"/>
                  </a:cubicBezTo>
                  <a:cubicBezTo>
                    <a:pt x="312" y="32"/>
                    <a:pt x="320" y="80"/>
                    <a:pt x="336" y="112"/>
                  </a:cubicBezTo>
                  <a:cubicBezTo>
                    <a:pt x="352" y="144"/>
                    <a:pt x="368" y="192"/>
                    <a:pt x="384" y="208"/>
                  </a:cubicBezTo>
                  <a:cubicBezTo>
                    <a:pt x="400" y="224"/>
                    <a:pt x="416" y="200"/>
                    <a:pt x="432" y="208"/>
                  </a:cubicBezTo>
                  <a:cubicBezTo>
                    <a:pt x="448" y="216"/>
                    <a:pt x="464" y="236"/>
                    <a:pt x="480" y="2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7660" name="Object 21"/>
            <p:cNvGraphicFramePr>
              <a:graphicFrameLocks noChangeAspect="1"/>
            </p:cNvGraphicFramePr>
            <p:nvPr/>
          </p:nvGraphicFramePr>
          <p:xfrm>
            <a:off x="1344" y="1900"/>
            <a:ext cx="720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82" name="Equation" r:id="rId4" imgW="634680" imgH="228600" progId="Equation.3">
                    <p:embed/>
                  </p:oleObj>
                </mc:Choice>
                <mc:Fallback>
                  <p:oleObj name="Equation" r:id="rId4" imgW="6346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1900"/>
                          <a:ext cx="720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3124200" y="3276600"/>
            <a:ext cx="1219200" cy="1036638"/>
            <a:chOff x="1968" y="2256"/>
            <a:chExt cx="768" cy="555"/>
          </a:xfrm>
        </p:grpSpPr>
        <p:sp>
          <p:nvSpPr>
            <p:cNvPr id="27662" name="Freeform 25"/>
            <p:cNvSpPr>
              <a:spLocks/>
            </p:cNvSpPr>
            <p:nvPr/>
          </p:nvSpPr>
          <p:spPr bwMode="auto">
            <a:xfrm>
              <a:off x="2064" y="2256"/>
              <a:ext cx="480" cy="256"/>
            </a:xfrm>
            <a:custGeom>
              <a:avLst/>
              <a:gdLst>
                <a:gd name="T0" fmla="*/ 0 w 480"/>
                <a:gd name="T1" fmla="*/ 256 h 256"/>
                <a:gd name="T2" fmla="*/ 96 w 480"/>
                <a:gd name="T3" fmla="*/ 208 h 256"/>
                <a:gd name="T4" fmla="*/ 144 w 480"/>
                <a:gd name="T5" fmla="*/ 112 h 256"/>
                <a:gd name="T6" fmla="*/ 192 w 480"/>
                <a:gd name="T7" fmla="*/ 16 h 256"/>
                <a:gd name="T8" fmla="*/ 288 w 480"/>
                <a:gd name="T9" fmla="*/ 16 h 256"/>
                <a:gd name="T10" fmla="*/ 336 w 480"/>
                <a:gd name="T11" fmla="*/ 112 h 256"/>
                <a:gd name="T12" fmla="*/ 384 w 480"/>
                <a:gd name="T13" fmla="*/ 208 h 256"/>
                <a:gd name="T14" fmla="*/ 432 w 480"/>
                <a:gd name="T15" fmla="*/ 208 h 256"/>
                <a:gd name="T16" fmla="*/ 480 w 480"/>
                <a:gd name="T17" fmla="*/ 256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0"/>
                <a:gd name="T28" fmla="*/ 0 h 256"/>
                <a:gd name="T29" fmla="*/ 480 w 480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0" h="256">
                  <a:moveTo>
                    <a:pt x="0" y="256"/>
                  </a:moveTo>
                  <a:cubicBezTo>
                    <a:pt x="36" y="244"/>
                    <a:pt x="72" y="232"/>
                    <a:pt x="96" y="208"/>
                  </a:cubicBezTo>
                  <a:cubicBezTo>
                    <a:pt x="120" y="184"/>
                    <a:pt x="128" y="144"/>
                    <a:pt x="144" y="112"/>
                  </a:cubicBezTo>
                  <a:cubicBezTo>
                    <a:pt x="160" y="80"/>
                    <a:pt x="168" y="32"/>
                    <a:pt x="192" y="16"/>
                  </a:cubicBezTo>
                  <a:cubicBezTo>
                    <a:pt x="216" y="0"/>
                    <a:pt x="264" y="0"/>
                    <a:pt x="288" y="16"/>
                  </a:cubicBezTo>
                  <a:cubicBezTo>
                    <a:pt x="312" y="32"/>
                    <a:pt x="320" y="80"/>
                    <a:pt x="336" y="112"/>
                  </a:cubicBezTo>
                  <a:cubicBezTo>
                    <a:pt x="352" y="144"/>
                    <a:pt x="368" y="192"/>
                    <a:pt x="384" y="208"/>
                  </a:cubicBezTo>
                  <a:cubicBezTo>
                    <a:pt x="400" y="224"/>
                    <a:pt x="416" y="200"/>
                    <a:pt x="432" y="208"/>
                  </a:cubicBezTo>
                  <a:cubicBezTo>
                    <a:pt x="448" y="216"/>
                    <a:pt x="464" y="236"/>
                    <a:pt x="480" y="2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7663" name="Object 26"/>
            <p:cNvGraphicFramePr>
              <a:graphicFrameLocks noChangeAspect="1"/>
            </p:cNvGraphicFramePr>
            <p:nvPr/>
          </p:nvGraphicFramePr>
          <p:xfrm>
            <a:off x="1968" y="2555"/>
            <a:ext cx="768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83" name="Equation" r:id="rId6" imgW="723600" imgH="241200" progId="Equation.3">
                    <p:embed/>
                  </p:oleObj>
                </mc:Choice>
                <mc:Fallback>
                  <p:oleObj name="Equation" r:id="rId6" imgW="7236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555"/>
                          <a:ext cx="768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38"/>
          <p:cNvGrpSpPr>
            <a:grpSpLocks/>
          </p:cNvGrpSpPr>
          <p:nvPr/>
        </p:nvGrpSpPr>
        <p:grpSpPr bwMode="auto">
          <a:xfrm>
            <a:off x="4648200" y="3124200"/>
            <a:ext cx="1371600" cy="1006475"/>
            <a:chOff x="3312" y="1104"/>
            <a:chExt cx="864" cy="586"/>
          </a:xfrm>
        </p:grpSpPr>
        <p:sp>
          <p:nvSpPr>
            <p:cNvPr id="27665" name="Freeform 28"/>
            <p:cNvSpPr>
              <a:spLocks/>
            </p:cNvSpPr>
            <p:nvPr/>
          </p:nvSpPr>
          <p:spPr bwMode="auto">
            <a:xfrm>
              <a:off x="3456" y="1104"/>
              <a:ext cx="480" cy="256"/>
            </a:xfrm>
            <a:custGeom>
              <a:avLst/>
              <a:gdLst>
                <a:gd name="T0" fmla="*/ 0 w 480"/>
                <a:gd name="T1" fmla="*/ 256 h 256"/>
                <a:gd name="T2" fmla="*/ 96 w 480"/>
                <a:gd name="T3" fmla="*/ 208 h 256"/>
                <a:gd name="T4" fmla="*/ 144 w 480"/>
                <a:gd name="T5" fmla="*/ 112 h 256"/>
                <a:gd name="T6" fmla="*/ 192 w 480"/>
                <a:gd name="T7" fmla="*/ 16 h 256"/>
                <a:gd name="T8" fmla="*/ 288 w 480"/>
                <a:gd name="T9" fmla="*/ 16 h 256"/>
                <a:gd name="T10" fmla="*/ 336 w 480"/>
                <a:gd name="T11" fmla="*/ 112 h 256"/>
                <a:gd name="T12" fmla="*/ 384 w 480"/>
                <a:gd name="T13" fmla="*/ 208 h 256"/>
                <a:gd name="T14" fmla="*/ 432 w 480"/>
                <a:gd name="T15" fmla="*/ 208 h 256"/>
                <a:gd name="T16" fmla="*/ 480 w 480"/>
                <a:gd name="T17" fmla="*/ 256 h 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0"/>
                <a:gd name="T28" fmla="*/ 0 h 256"/>
                <a:gd name="T29" fmla="*/ 480 w 480"/>
                <a:gd name="T30" fmla="*/ 256 h 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0" h="256">
                  <a:moveTo>
                    <a:pt x="0" y="256"/>
                  </a:moveTo>
                  <a:cubicBezTo>
                    <a:pt x="36" y="244"/>
                    <a:pt x="72" y="232"/>
                    <a:pt x="96" y="208"/>
                  </a:cubicBezTo>
                  <a:cubicBezTo>
                    <a:pt x="120" y="184"/>
                    <a:pt x="128" y="144"/>
                    <a:pt x="144" y="112"/>
                  </a:cubicBezTo>
                  <a:cubicBezTo>
                    <a:pt x="160" y="80"/>
                    <a:pt x="168" y="32"/>
                    <a:pt x="192" y="16"/>
                  </a:cubicBezTo>
                  <a:cubicBezTo>
                    <a:pt x="216" y="0"/>
                    <a:pt x="264" y="0"/>
                    <a:pt x="288" y="16"/>
                  </a:cubicBezTo>
                  <a:cubicBezTo>
                    <a:pt x="312" y="32"/>
                    <a:pt x="320" y="80"/>
                    <a:pt x="336" y="112"/>
                  </a:cubicBezTo>
                  <a:cubicBezTo>
                    <a:pt x="352" y="144"/>
                    <a:pt x="368" y="192"/>
                    <a:pt x="384" y="208"/>
                  </a:cubicBezTo>
                  <a:cubicBezTo>
                    <a:pt x="400" y="224"/>
                    <a:pt x="416" y="200"/>
                    <a:pt x="432" y="208"/>
                  </a:cubicBezTo>
                  <a:cubicBezTo>
                    <a:pt x="448" y="216"/>
                    <a:pt x="464" y="236"/>
                    <a:pt x="480" y="2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7666" name="Object 29"/>
            <p:cNvGraphicFramePr>
              <a:graphicFrameLocks noChangeAspect="1"/>
            </p:cNvGraphicFramePr>
            <p:nvPr/>
          </p:nvGraphicFramePr>
          <p:xfrm>
            <a:off x="3312" y="1392"/>
            <a:ext cx="864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84" name="Equation" r:id="rId8" imgW="698400" imgH="241200" progId="Equation.3">
                    <p:embed/>
                  </p:oleObj>
                </mc:Choice>
                <mc:Fallback>
                  <p:oleObj name="Equation" r:id="rId8" imgW="6984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1392"/>
                          <a:ext cx="864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3810000" y="4191000"/>
            <a:ext cx="4114800" cy="838200"/>
            <a:chOff x="2736" y="2640"/>
            <a:chExt cx="2592" cy="528"/>
          </a:xfrm>
        </p:grpSpPr>
        <p:sp>
          <p:nvSpPr>
            <p:cNvPr id="27668" name="AutoShape 32"/>
            <p:cNvSpPr>
              <a:spLocks noChangeArrowheads="1"/>
            </p:cNvSpPr>
            <p:nvPr/>
          </p:nvSpPr>
          <p:spPr bwMode="auto">
            <a:xfrm>
              <a:off x="2736" y="2640"/>
              <a:ext cx="720" cy="528"/>
            </a:xfrm>
            <a:prstGeom prst="curvedUpArrow">
              <a:avLst>
                <a:gd name="adj1" fmla="val 27273"/>
                <a:gd name="adj2" fmla="val 54545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9" name="Text Box 33"/>
            <p:cNvSpPr txBox="1">
              <a:spLocks noChangeArrowheads="1"/>
            </p:cNvSpPr>
            <p:nvPr/>
          </p:nvSpPr>
          <p:spPr bwMode="auto">
            <a:xfrm>
              <a:off x="3456" y="2736"/>
              <a:ext cx="18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Updating due to new Y</a:t>
              </a:r>
              <a:r>
                <a:rPr lang="en-US" baseline="-25000">
                  <a:solidFill>
                    <a:srgbClr val="FF0000"/>
                  </a:solidFill>
                </a:rPr>
                <a:t>1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1600200" y="2209800"/>
            <a:ext cx="2438400" cy="1524000"/>
            <a:chOff x="1008" y="1584"/>
            <a:chExt cx="1536" cy="960"/>
          </a:xfrm>
        </p:grpSpPr>
        <p:sp>
          <p:nvSpPr>
            <p:cNvPr id="27671" name="Text Box 34"/>
            <p:cNvSpPr txBox="1">
              <a:spLocks noChangeArrowheads="1"/>
            </p:cNvSpPr>
            <p:nvPr/>
          </p:nvSpPr>
          <p:spPr bwMode="auto">
            <a:xfrm>
              <a:off x="1008" y="1584"/>
              <a:ext cx="153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Updating due to dynamics from t</a:t>
              </a:r>
              <a:r>
                <a:rPr lang="en-US" baseline="-25000">
                  <a:solidFill>
                    <a:srgbClr val="FF0000"/>
                  </a:solidFill>
                </a:rPr>
                <a:t>0</a:t>
              </a:r>
              <a:r>
                <a:rPr lang="en-US">
                  <a:solidFill>
                    <a:srgbClr val="FF0000"/>
                  </a:solidFill>
                </a:rPr>
                <a:t> to t</a:t>
              </a:r>
              <a:r>
                <a:rPr lang="en-US" baseline="-25000">
                  <a:solidFill>
                    <a:srgbClr val="FF0000"/>
                  </a:solidFill>
                </a:rPr>
                <a:t>1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7672" name="AutoShape 37"/>
            <p:cNvSpPr>
              <a:spLocks noChangeArrowheads="1"/>
            </p:cNvSpPr>
            <p:nvPr/>
          </p:nvSpPr>
          <p:spPr bwMode="auto">
            <a:xfrm>
              <a:off x="1440" y="2160"/>
              <a:ext cx="672" cy="384"/>
            </a:xfrm>
            <a:prstGeom prst="curvedDownArrow">
              <a:avLst>
                <a:gd name="adj1" fmla="val 35000"/>
                <a:gd name="adj2" fmla="val 70000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3505200" y="1828800"/>
            <a:ext cx="1524000" cy="1463675"/>
            <a:chOff x="2400" y="1382"/>
            <a:chExt cx="960" cy="922"/>
          </a:xfrm>
        </p:grpSpPr>
        <p:sp>
          <p:nvSpPr>
            <p:cNvPr id="27674" name="Line 42"/>
            <p:cNvSpPr>
              <a:spLocks noChangeShapeType="1"/>
            </p:cNvSpPr>
            <p:nvPr/>
          </p:nvSpPr>
          <p:spPr bwMode="auto">
            <a:xfrm flipH="1">
              <a:off x="2496" y="1632"/>
              <a:ext cx="38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5" name="Text Box 43"/>
            <p:cNvSpPr txBox="1">
              <a:spLocks noChangeArrowheads="1"/>
            </p:cNvSpPr>
            <p:nvPr/>
          </p:nvSpPr>
          <p:spPr bwMode="auto">
            <a:xfrm>
              <a:off x="2400" y="1382"/>
              <a:ext cx="9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ja-JP" altLang="en-US" sz="2000"/>
                <a:t>“</a:t>
              </a:r>
              <a:r>
                <a:rPr lang="en-US" sz="2000"/>
                <a:t>Prior</a:t>
              </a:r>
              <a:r>
                <a:rPr lang="ja-JP" altLang="en-US" sz="2000"/>
                <a:t>”</a:t>
              </a:r>
              <a:r>
                <a:rPr lang="en-US" sz="2000"/>
                <a:t> to Y</a:t>
              </a:r>
            </a:p>
          </p:txBody>
        </p:sp>
      </p:grpSp>
      <p:grpSp>
        <p:nvGrpSpPr>
          <p:cNvPr id="9" name="Group 48"/>
          <p:cNvGrpSpPr>
            <a:grpSpLocks/>
          </p:cNvGrpSpPr>
          <p:nvPr/>
        </p:nvGrpSpPr>
        <p:grpSpPr bwMode="auto">
          <a:xfrm>
            <a:off x="5181600" y="1828800"/>
            <a:ext cx="2057400" cy="1524000"/>
            <a:chOff x="3312" y="1392"/>
            <a:chExt cx="1296" cy="960"/>
          </a:xfrm>
        </p:grpSpPr>
        <p:sp>
          <p:nvSpPr>
            <p:cNvPr id="27677" name="Line 46"/>
            <p:cNvSpPr>
              <a:spLocks noChangeShapeType="1"/>
            </p:cNvSpPr>
            <p:nvPr/>
          </p:nvSpPr>
          <p:spPr bwMode="auto">
            <a:xfrm flipH="1">
              <a:off x="3504" y="1680"/>
              <a:ext cx="38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8" name="Text Box 47"/>
            <p:cNvSpPr txBox="1">
              <a:spLocks noChangeArrowheads="1"/>
            </p:cNvSpPr>
            <p:nvPr/>
          </p:nvSpPr>
          <p:spPr bwMode="auto">
            <a:xfrm>
              <a:off x="3312" y="1392"/>
              <a:ext cx="12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ja-JP" altLang="en-US" sz="2000"/>
                <a:t>“</a:t>
              </a:r>
              <a:r>
                <a:rPr lang="en-US" sz="2000"/>
                <a:t>Posterior</a:t>
              </a:r>
              <a:r>
                <a:rPr lang="ja-JP" altLang="en-US" sz="2000"/>
                <a:t>”</a:t>
              </a:r>
              <a:r>
                <a:rPr lang="en-US" sz="2000"/>
                <a:t> to Y</a:t>
              </a:r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3581400" y="1538288"/>
            <a:ext cx="1524000" cy="3490912"/>
            <a:chOff x="2256" y="969"/>
            <a:chExt cx="960" cy="2199"/>
          </a:xfrm>
        </p:grpSpPr>
        <p:sp>
          <p:nvSpPr>
            <p:cNvPr id="27680" name="Line 53"/>
            <p:cNvSpPr>
              <a:spLocks noChangeShapeType="1"/>
            </p:cNvSpPr>
            <p:nvPr/>
          </p:nvSpPr>
          <p:spPr bwMode="auto">
            <a:xfrm>
              <a:off x="2736" y="1248"/>
              <a:ext cx="0" cy="192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1" name="Text Box 54"/>
            <p:cNvSpPr txBox="1">
              <a:spLocks noChangeArrowheads="1"/>
            </p:cNvSpPr>
            <p:nvPr/>
          </p:nvSpPr>
          <p:spPr bwMode="auto">
            <a:xfrm>
              <a:off x="2256" y="969"/>
              <a:ext cx="9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Observe Y</a:t>
              </a:r>
              <a:r>
                <a:rPr lang="en-US" baseline="-25000">
                  <a:solidFill>
                    <a:srgbClr val="0000FF"/>
                  </a:solidFill>
                </a:rPr>
                <a:t>1</a:t>
              </a:r>
              <a:endParaRPr lang="en-US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86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9" grpId="0"/>
      <p:bldP spid="4507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>
                <a:latin typeface="Garamond"/>
                <a:cs typeface="Garamond"/>
              </a:rPr>
              <a:t>Kalman Filter as a Dynamic Optimization Problem</a:t>
            </a:r>
            <a:endParaRPr lang="en-US" sz="2800" b="1" dirty="0">
              <a:latin typeface="Garamond"/>
              <a:cs typeface="Garamond"/>
            </a:endParaRPr>
          </a:p>
        </p:txBody>
      </p:sp>
      <p:graphicFrame>
        <p:nvGraphicFramePr>
          <p:cNvPr id="7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493707"/>
              </p:ext>
            </p:extLst>
          </p:nvPr>
        </p:nvGraphicFramePr>
        <p:xfrm>
          <a:off x="0" y="1519238"/>
          <a:ext cx="9444416" cy="4720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7" name="Document" r:id="rId3" imgW="6858000" imgH="3441700" progId="Word.Document.12">
                  <p:embed/>
                </p:oleObj>
              </mc:Choice>
              <mc:Fallback>
                <p:oleObj name="Document" r:id="rId3" imgW="6858000" imgH="3441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519238"/>
                        <a:ext cx="9444416" cy="4720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3046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800" b="1" dirty="0">
                <a:latin typeface="Garamond" charset="0"/>
                <a:cs typeface="Arial" charset="0"/>
              </a:rPr>
              <a:t>Kalman filter</a:t>
            </a:r>
          </a:p>
        </p:txBody>
      </p:sp>
      <p:sp>
        <p:nvSpPr>
          <p:cNvPr id="57349" name="Rectangle 5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Garamond"/>
                <a:cs typeface="Garamond"/>
              </a:rPr>
              <a:t>Updating due to </a:t>
            </a:r>
            <a:r>
              <a:rPr lang="en-US" sz="2600" dirty="0">
                <a:solidFill>
                  <a:srgbClr val="FF0000"/>
                </a:solidFill>
                <a:latin typeface="Garamond"/>
                <a:cs typeface="Garamond"/>
              </a:rPr>
              <a:t>dynamics</a:t>
            </a:r>
            <a:endParaRPr lang="en-US" sz="2600" dirty="0">
              <a:latin typeface="Garamond"/>
              <a:cs typeface="Garamond"/>
            </a:endParaRPr>
          </a:p>
        </p:txBody>
      </p:sp>
      <p:sp>
        <p:nvSpPr>
          <p:cNvPr id="57350" name="Rectangle 6"/>
          <p:cNvSpPr>
            <a:spLocks noGrp="1" noChangeArrowheads="1"/>
          </p:cNvSpPr>
          <p:nvPr>
            <p:ph sz="half" idx="2"/>
          </p:nvPr>
        </p:nvSpPr>
        <p:spPr>
          <a:xfrm>
            <a:off x="4648200" y="1600200"/>
            <a:ext cx="4495800" cy="4525963"/>
          </a:xfrm>
        </p:spPr>
        <p:txBody>
          <a:bodyPr/>
          <a:lstStyle/>
          <a:p>
            <a:pPr eaLnBrk="1" hangingPunct="1"/>
            <a:r>
              <a:rPr lang="en-US" sz="2600" dirty="0">
                <a:latin typeface="Garamond"/>
                <a:cs typeface="Garamond"/>
              </a:rPr>
              <a:t>Updating due to </a:t>
            </a:r>
            <a:r>
              <a:rPr lang="en-US" sz="2600" dirty="0">
                <a:solidFill>
                  <a:srgbClr val="FF0000"/>
                </a:solidFill>
                <a:latin typeface="Garamond"/>
                <a:cs typeface="Garamond"/>
              </a:rPr>
              <a:t>information</a:t>
            </a:r>
          </a:p>
        </p:txBody>
      </p:sp>
      <p:graphicFrame>
        <p:nvGraphicFramePr>
          <p:cNvPr id="57351" name="Object 7"/>
          <p:cNvGraphicFramePr>
            <a:graphicFrameLocks noChangeAspect="1"/>
          </p:cNvGraphicFramePr>
          <p:nvPr/>
        </p:nvGraphicFramePr>
        <p:xfrm>
          <a:off x="1066800" y="2743200"/>
          <a:ext cx="239395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11" name="Equation" r:id="rId4" imgW="1130040" imgH="457200" progId="Equation.DSMT4">
                  <p:embed/>
                </p:oleObj>
              </mc:Choice>
              <mc:Fallback>
                <p:oleObj name="Equation" r:id="rId4" imgW="11300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743200"/>
                        <a:ext cx="2393950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2" name="Object 8"/>
          <p:cNvGraphicFramePr>
            <a:graphicFrameLocks noChangeAspect="1"/>
          </p:cNvGraphicFramePr>
          <p:nvPr/>
        </p:nvGraphicFramePr>
        <p:xfrm>
          <a:off x="1044575" y="4060825"/>
          <a:ext cx="2689225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12" name="Equation" r:id="rId6" imgW="1269720" imgH="457200" progId="Equation.DSMT4">
                  <p:embed/>
                </p:oleObj>
              </mc:Choice>
              <mc:Fallback>
                <p:oleObj name="Equation" r:id="rId6" imgW="12697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4060825"/>
                        <a:ext cx="2689225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3" name="Object 9"/>
          <p:cNvGraphicFramePr>
            <a:graphicFrameLocks noChangeAspect="1"/>
          </p:cNvGraphicFramePr>
          <p:nvPr/>
        </p:nvGraphicFramePr>
        <p:xfrm>
          <a:off x="4967288" y="2735263"/>
          <a:ext cx="3013075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13" name="Equation" r:id="rId8" imgW="1422360" imgH="507960" progId="Equation.DSMT4">
                  <p:embed/>
                </p:oleObj>
              </mc:Choice>
              <mc:Fallback>
                <p:oleObj name="Equation" r:id="rId8" imgW="142236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7288" y="2735263"/>
                        <a:ext cx="3013075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4" name="Object 10"/>
          <p:cNvGraphicFramePr>
            <a:graphicFrameLocks noChangeAspect="1"/>
          </p:cNvGraphicFramePr>
          <p:nvPr/>
        </p:nvGraphicFramePr>
        <p:xfrm>
          <a:off x="4953000" y="3810000"/>
          <a:ext cx="199072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14" name="Equation" r:id="rId10" imgW="939600" imgH="266400" progId="Equation.3">
                  <p:embed/>
                </p:oleObj>
              </mc:Choice>
              <mc:Fallback>
                <p:oleObj name="Equation" r:id="rId10" imgW="9396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810000"/>
                        <a:ext cx="1990725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5" name="Object 11"/>
          <p:cNvGraphicFramePr>
            <a:graphicFrameLocks noChangeAspect="1"/>
          </p:cNvGraphicFramePr>
          <p:nvPr/>
        </p:nvGraphicFramePr>
        <p:xfrm>
          <a:off x="4953000" y="4495800"/>
          <a:ext cx="2500313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15" name="Equation" r:id="rId12" imgW="1180800" imgH="482400" progId="Equation.3">
                  <p:embed/>
                </p:oleObj>
              </mc:Choice>
              <mc:Fallback>
                <p:oleObj name="Equation" r:id="rId12" imgW="11808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4495800"/>
                        <a:ext cx="2500313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6" name="Object 12"/>
          <p:cNvGraphicFramePr>
            <a:graphicFrameLocks noChangeAspect="1"/>
          </p:cNvGraphicFramePr>
          <p:nvPr/>
        </p:nvGraphicFramePr>
        <p:xfrm>
          <a:off x="4872038" y="5562600"/>
          <a:ext cx="3551237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16" name="Equation" r:id="rId14" imgW="1676160" imgH="253800" progId="Equation.3">
                  <p:embed/>
                </p:oleObj>
              </mc:Choice>
              <mc:Fallback>
                <p:oleObj name="Equation" r:id="rId14" imgW="16761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2038" y="5562600"/>
                        <a:ext cx="3551237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447800" y="5624513"/>
            <a:ext cx="3429000" cy="366712"/>
            <a:chOff x="480" y="3522"/>
            <a:chExt cx="2160" cy="231"/>
          </a:xfrm>
        </p:grpSpPr>
        <p:sp>
          <p:nvSpPr>
            <p:cNvPr id="28684" name="Text Box 13"/>
            <p:cNvSpPr txBox="1">
              <a:spLocks noChangeArrowheads="1"/>
            </p:cNvSpPr>
            <p:nvPr/>
          </p:nvSpPr>
          <p:spPr bwMode="auto">
            <a:xfrm>
              <a:off x="480" y="3522"/>
              <a:ext cx="14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b="1">
                  <a:solidFill>
                    <a:schemeClr val="tx2"/>
                  </a:solidFill>
                </a:rPr>
                <a:t>Kalman Gain Factor </a:t>
              </a:r>
            </a:p>
          </p:txBody>
        </p:sp>
        <p:sp>
          <p:nvSpPr>
            <p:cNvPr id="28685" name="Line 14"/>
            <p:cNvSpPr>
              <a:spLocks noChangeShapeType="1"/>
            </p:cNvSpPr>
            <p:nvPr/>
          </p:nvSpPr>
          <p:spPr bwMode="auto">
            <a:xfrm>
              <a:off x="1968" y="3648"/>
              <a:ext cx="67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9305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800" b="1" dirty="0">
                <a:latin typeface="Garamond" charset="0"/>
                <a:cs typeface="Arial" charset="0"/>
              </a:rPr>
              <a:t>Filtering + Estimation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400" dirty="0">
                <a:latin typeface="Garamond"/>
                <a:cs typeface="Garamond"/>
              </a:rPr>
              <a:t>Step One: Filtering problem</a:t>
            </a:r>
          </a:p>
          <a:p>
            <a:pPr eaLnBrk="1" hangingPunct="1"/>
            <a:endParaRPr lang="en-US" sz="2400" dirty="0">
              <a:latin typeface="Garamond"/>
              <a:cs typeface="Garamond"/>
            </a:endParaRPr>
          </a:p>
          <a:p>
            <a:pPr eaLnBrk="1" hangingPunct="1"/>
            <a:r>
              <a:rPr lang="en-US" sz="2400" dirty="0">
                <a:latin typeface="Garamond"/>
                <a:cs typeface="Garamond"/>
              </a:rPr>
              <a:t>Given the model parameters, what are the </a:t>
            </a:r>
            <a:r>
              <a:rPr lang="en-US" sz="2400" dirty="0">
                <a:solidFill>
                  <a:srgbClr val="FF0000"/>
                </a:solidFill>
                <a:latin typeface="Garamond"/>
                <a:cs typeface="Garamond"/>
              </a:rPr>
              <a:t>optimal means and covariances</a:t>
            </a:r>
            <a:r>
              <a:rPr lang="en-US" sz="2400" dirty="0">
                <a:latin typeface="Garamond"/>
                <a:cs typeface="Garamond"/>
              </a:rPr>
              <a:t> of the state vector?</a:t>
            </a:r>
          </a:p>
          <a:p>
            <a:pPr eaLnBrk="1" hangingPunct="1"/>
            <a:endParaRPr lang="en-US" sz="2400" dirty="0">
              <a:latin typeface="Garamond"/>
              <a:cs typeface="Garamond"/>
            </a:endParaRPr>
          </a:p>
          <a:p>
            <a:pPr eaLnBrk="1" hangingPunct="1"/>
            <a:r>
              <a:rPr lang="en-US" sz="2400" dirty="0">
                <a:latin typeface="Garamond"/>
                <a:cs typeface="Garamond"/>
              </a:rPr>
              <a:t>State Estimation</a:t>
            </a:r>
          </a:p>
          <a:p>
            <a:pPr lvl="1" eaLnBrk="1" hangingPunct="1"/>
            <a:r>
              <a:rPr lang="en-US" sz="1800" dirty="0">
                <a:latin typeface="Garamond"/>
                <a:cs typeface="Garamond"/>
              </a:rPr>
              <a:t>Kalman Filter (and Smoother)</a:t>
            </a:r>
          </a:p>
          <a:p>
            <a:pPr lvl="2" eaLnBrk="1" hangingPunct="1"/>
            <a:r>
              <a:rPr lang="en-US" sz="1400" dirty="0">
                <a:solidFill>
                  <a:srgbClr val="FF0000"/>
                </a:solidFill>
                <a:latin typeface="Garamond"/>
                <a:cs typeface="Garamond"/>
              </a:rPr>
              <a:t>Same kernel </a:t>
            </a:r>
            <a:r>
              <a:rPr lang="en-US" sz="1400" dirty="0">
                <a:latin typeface="Garamond"/>
                <a:cs typeface="Garamond"/>
              </a:rPr>
              <a:t>in</a:t>
            </a:r>
            <a:r>
              <a:rPr lang="en-US" sz="1400" dirty="0">
                <a:solidFill>
                  <a:srgbClr val="FF0000"/>
                </a:solidFill>
                <a:latin typeface="Garamond"/>
                <a:cs typeface="Garamond"/>
              </a:rPr>
              <a:t> ALL </a:t>
            </a:r>
            <a:r>
              <a:rPr lang="en-US" sz="1400" dirty="0">
                <a:latin typeface="Garamond"/>
                <a:cs typeface="Garamond"/>
              </a:rPr>
              <a:t>parameter estimation algorithms (MLE, EM, Bayesian)</a:t>
            </a:r>
          </a:p>
          <a:p>
            <a:pPr eaLnBrk="1" hangingPunct="1"/>
            <a:endParaRPr lang="en-US" sz="2400" dirty="0">
              <a:latin typeface="Garamond"/>
              <a:cs typeface="Garamond"/>
            </a:endParaRPr>
          </a:p>
        </p:txBody>
      </p:sp>
      <p:sp>
        <p:nvSpPr>
          <p:cNvPr id="59396" name="Rectangle 4"/>
          <p:cNvSpPr>
            <a:spLocks noGrp="1" noChangeArrowheads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400" dirty="0">
                <a:latin typeface="Garamond"/>
                <a:cs typeface="Garamond"/>
              </a:rPr>
              <a:t>Step Two: Estimation problem</a:t>
            </a:r>
          </a:p>
          <a:p>
            <a:pPr eaLnBrk="1" hangingPunct="1"/>
            <a:endParaRPr lang="en-US" sz="2400" dirty="0">
              <a:latin typeface="Garamond"/>
              <a:cs typeface="Garamond"/>
            </a:endParaRPr>
          </a:p>
          <a:p>
            <a:pPr eaLnBrk="1" hangingPunct="1"/>
            <a:r>
              <a:rPr lang="en-US" sz="2400" dirty="0">
                <a:latin typeface="Garamond"/>
                <a:cs typeface="Garamond"/>
              </a:rPr>
              <a:t>Given the means and covariances of the state vector, what are the </a:t>
            </a:r>
            <a:r>
              <a:rPr lang="en-US" sz="2400" dirty="0">
                <a:solidFill>
                  <a:srgbClr val="FF0000"/>
                </a:solidFill>
                <a:latin typeface="Garamond"/>
                <a:cs typeface="Garamond"/>
              </a:rPr>
              <a:t>optimal parameter estimates</a:t>
            </a:r>
            <a:r>
              <a:rPr lang="en-US" sz="2400" dirty="0">
                <a:latin typeface="Garamond"/>
                <a:cs typeface="Garamond"/>
              </a:rPr>
              <a:t>?</a:t>
            </a:r>
          </a:p>
          <a:p>
            <a:pPr eaLnBrk="1" hangingPunct="1"/>
            <a:endParaRPr lang="en-US" sz="2400" dirty="0">
              <a:latin typeface="Garamond"/>
              <a:cs typeface="Garamond"/>
            </a:endParaRPr>
          </a:p>
          <a:p>
            <a:pPr eaLnBrk="1" hangingPunct="1"/>
            <a:r>
              <a:rPr lang="en-US" sz="2400" dirty="0">
                <a:latin typeface="Garamond"/>
                <a:cs typeface="Garamond"/>
              </a:rPr>
              <a:t>Parameter Estimation</a:t>
            </a:r>
          </a:p>
          <a:p>
            <a:pPr lvl="1" eaLnBrk="1" hangingPunct="1"/>
            <a:r>
              <a:rPr lang="en-US" sz="1800" dirty="0">
                <a:latin typeface="Garamond"/>
                <a:cs typeface="Garamond"/>
              </a:rPr>
              <a:t>Maximum Likelihood</a:t>
            </a:r>
          </a:p>
          <a:p>
            <a:pPr lvl="1" eaLnBrk="1" hangingPunct="1"/>
            <a:r>
              <a:rPr lang="en-US" sz="1800" dirty="0">
                <a:latin typeface="Garamond"/>
                <a:cs typeface="Garamond"/>
              </a:rPr>
              <a:t>EM Algorithm</a:t>
            </a:r>
          </a:p>
          <a:p>
            <a:pPr lvl="1" eaLnBrk="1" hangingPunct="1"/>
            <a:r>
              <a:rPr lang="en-US" sz="1800" dirty="0">
                <a:latin typeface="Garamond"/>
                <a:cs typeface="Garamond"/>
              </a:rPr>
              <a:t>Bayesian</a:t>
            </a:r>
          </a:p>
          <a:p>
            <a:pPr marL="457200" lvl="1" indent="0" eaLnBrk="1" hangingPunct="1">
              <a:buNone/>
            </a:pPr>
            <a:endParaRPr lang="en-US" dirty="0">
              <a:latin typeface="Garamond"/>
              <a:cs typeface="Garamon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88745" y="11444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27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Garamond" charset="0"/>
                <a:cs typeface="Arial" charset="0"/>
              </a:rPr>
              <a:t>Maximum Likelihood Estimation</a:t>
            </a:r>
          </a:p>
        </p:txBody>
      </p:sp>
      <p:sp>
        <p:nvSpPr>
          <p:cNvPr id="46087" name="Rectangle 7"/>
          <p:cNvSpPr>
            <a:spLocks noGrp="1" noChangeArrowheads="1"/>
          </p:cNvSpPr>
          <p:nvPr>
            <p:ph sz="half"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pPr eaLnBrk="1" hangingPunct="1"/>
            <a:r>
              <a:rPr lang="en-US" sz="2600" dirty="0">
                <a:latin typeface="Arial" charset="0"/>
                <a:cs typeface="Arial" charset="0"/>
              </a:rPr>
              <a:t>Likelihood function</a:t>
            </a:r>
          </a:p>
          <a:p>
            <a:pPr eaLnBrk="1" hangingPunct="1"/>
            <a:endParaRPr lang="en-US" sz="2600" dirty="0">
              <a:latin typeface="Arial" charset="0"/>
              <a:cs typeface="Arial" charset="0"/>
            </a:endParaRPr>
          </a:p>
          <a:p>
            <a:pPr eaLnBrk="1" hangingPunct="1"/>
            <a:endParaRPr lang="en-US" sz="2600" dirty="0">
              <a:latin typeface="Arial" charset="0"/>
              <a:cs typeface="Arial" charset="0"/>
            </a:endParaRPr>
          </a:p>
          <a:p>
            <a:pPr eaLnBrk="1" hangingPunct="1"/>
            <a:endParaRPr lang="en-US" sz="2600" dirty="0">
              <a:latin typeface="Arial" charset="0"/>
              <a:cs typeface="Arial" charset="0"/>
            </a:endParaRPr>
          </a:p>
          <a:p>
            <a:pPr eaLnBrk="1" hangingPunct="1"/>
            <a:endParaRPr lang="en-US" sz="2600" dirty="0">
              <a:latin typeface="Arial" charset="0"/>
              <a:cs typeface="Arial" charset="0"/>
            </a:endParaRPr>
          </a:p>
          <a:p>
            <a:pPr eaLnBrk="1" hangingPunct="1"/>
            <a:endParaRPr lang="en-US" sz="2600" dirty="0">
              <a:latin typeface="Arial" charset="0"/>
              <a:cs typeface="Arial" charset="0"/>
            </a:endParaRPr>
          </a:p>
          <a:p>
            <a:pPr eaLnBrk="1" hangingPunct="1"/>
            <a:endParaRPr lang="en-US" sz="2600" dirty="0">
              <a:latin typeface="Arial" charset="0"/>
              <a:cs typeface="Arial" charset="0"/>
            </a:endParaRPr>
          </a:p>
          <a:p>
            <a:pPr eaLnBrk="1" hangingPunct="1"/>
            <a:endParaRPr lang="en-US" sz="2600" dirty="0">
              <a:latin typeface="Arial" charset="0"/>
              <a:cs typeface="Arial" charset="0"/>
            </a:endParaRPr>
          </a:p>
          <a:p>
            <a:pPr eaLnBrk="1" hangingPunct="1"/>
            <a:endParaRPr lang="en-US" sz="2600" dirty="0">
              <a:latin typeface="Arial" charset="0"/>
              <a:cs typeface="Arial" charset="0"/>
            </a:endParaRPr>
          </a:p>
          <a:p>
            <a:pPr eaLnBrk="1" hangingPunct="1"/>
            <a:endParaRPr lang="en-US" sz="2600" dirty="0">
              <a:latin typeface="Arial" charset="0"/>
              <a:cs typeface="Arial" charset="0"/>
            </a:endParaRPr>
          </a:p>
        </p:txBody>
      </p:sp>
      <p:sp>
        <p:nvSpPr>
          <p:cNvPr id="3379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46089" name="Object 9"/>
          <p:cNvGraphicFramePr>
            <a:graphicFrameLocks noChangeAspect="1"/>
          </p:cNvGraphicFramePr>
          <p:nvPr/>
        </p:nvGraphicFramePr>
        <p:xfrm>
          <a:off x="1089025" y="2209800"/>
          <a:ext cx="6813550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97" name="Equation" r:id="rId4" imgW="3466800" imgH="457200" progId="Equation.DSMT4">
                  <p:embed/>
                </p:oleObj>
              </mc:Choice>
              <mc:Fallback>
                <p:oleObj name="Equation" r:id="rId4" imgW="3466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2209800"/>
                        <a:ext cx="6813550" cy="893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1" name="Object 11"/>
          <p:cNvGraphicFramePr>
            <a:graphicFrameLocks noChangeAspect="1"/>
          </p:cNvGraphicFramePr>
          <p:nvPr/>
        </p:nvGraphicFramePr>
        <p:xfrm>
          <a:off x="1712913" y="3276600"/>
          <a:ext cx="583088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98" name="Equation" r:id="rId6" imgW="2819160" imgH="228600" progId="Equation.DSMT4">
                  <p:embed/>
                </p:oleObj>
              </mc:Choice>
              <mc:Fallback>
                <p:oleObj name="Equation" r:id="rId6" imgW="28191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913" y="3276600"/>
                        <a:ext cx="5830887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3" name="Object 13"/>
          <p:cNvGraphicFramePr>
            <a:graphicFrameLocks noChangeAspect="1"/>
          </p:cNvGraphicFramePr>
          <p:nvPr/>
        </p:nvGraphicFramePr>
        <p:xfrm>
          <a:off x="1714500" y="3733800"/>
          <a:ext cx="2170113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99" name="Equation" r:id="rId8" imgW="1015920" imgH="469800" progId="Equation.DSMT4">
                  <p:embed/>
                </p:oleObj>
              </mc:Choice>
              <mc:Fallback>
                <p:oleObj name="Equation" r:id="rId8" imgW="101592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3733800"/>
                        <a:ext cx="2170113" cy="998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0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46096" name="Object 16"/>
          <p:cNvGraphicFramePr>
            <a:graphicFrameLocks noChangeAspect="1"/>
          </p:cNvGraphicFramePr>
          <p:nvPr/>
        </p:nvGraphicFramePr>
        <p:xfrm>
          <a:off x="1714500" y="4856163"/>
          <a:ext cx="4772025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0" name="Equation" r:id="rId10" imgW="2234880" imgH="241200" progId="Equation.3">
                  <p:embed/>
                </p:oleObj>
              </mc:Choice>
              <mc:Fallback>
                <p:oleObj name="Equation" r:id="rId10" imgW="2234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4856163"/>
                        <a:ext cx="4772025" cy="512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7" name="Object 17"/>
          <p:cNvGraphicFramePr>
            <a:graphicFrameLocks noChangeAspect="1"/>
          </p:cNvGraphicFramePr>
          <p:nvPr/>
        </p:nvGraphicFramePr>
        <p:xfrm>
          <a:off x="500063" y="5535613"/>
          <a:ext cx="5180012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1" name="Equation" r:id="rId12" imgW="2425680" imgH="266400" progId="Equation.3">
                  <p:embed/>
                </p:oleObj>
              </mc:Choice>
              <mc:Fallback>
                <p:oleObj name="Equation" r:id="rId12" imgW="24256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5535613"/>
                        <a:ext cx="5180012" cy="566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2651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Garamond" charset="0"/>
                <a:cs typeface="Arial" charset="0"/>
              </a:rPr>
              <a:t>ML Estimation</a:t>
            </a:r>
          </a:p>
        </p:txBody>
      </p:sp>
      <p:sp>
        <p:nvSpPr>
          <p:cNvPr id="46087" name="Rectangle 7"/>
          <p:cNvSpPr>
            <a:spLocks noGrp="1" noChangeArrowheads="1"/>
          </p:cNvSpPr>
          <p:nvPr>
            <p:ph sz="half"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Garamond"/>
                <a:cs typeface="Garamond"/>
              </a:rPr>
              <a:t>Optimal Parameter Estimates</a:t>
            </a:r>
          </a:p>
          <a:p>
            <a:pPr eaLnBrk="1" hangingPunct="1"/>
            <a:endParaRPr lang="en-US" sz="2600" dirty="0">
              <a:latin typeface="Arial" charset="0"/>
              <a:cs typeface="Arial" charset="0"/>
            </a:endParaRPr>
          </a:p>
          <a:p>
            <a:pPr eaLnBrk="1" hangingPunct="1"/>
            <a:endParaRPr lang="en-US" sz="2600" dirty="0">
              <a:latin typeface="Arial" charset="0"/>
              <a:cs typeface="Arial" charset="0"/>
            </a:endParaRPr>
          </a:p>
          <a:p>
            <a:pPr eaLnBrk="1" hangingPunct="1"/>
            <a:endParaRPr lang="en-US" sz="2600" dirty="0">
              <a:latin typeface="Arial" charset="0"/>
              <a:cs typeface="Arial" charset="0"/>
            </a:endParaRPr>
          </a:p>
        </p:txBody>
      </p:sp>
      <p:sp>
        <p:nvSpPr>
          <p:cNvPr id="3482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821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4609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232924"/>
              </p:ext>
            </p:extLst>
          </p:nvPr>
        </p:nvGraphicFramePr>
        <p:xfrm>
          <a:off x="2664515" y="2530834"/>
          <a:ext cx="4608356" cy="1390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3" name="Equation" r:id="rId4" imgW="1091880" imgH="330120" progId="Equation.3">
                  <p:embed/>
                </p:oleObj>
              </mc:Choice>
              <mc:Fallback>
                <p:oleObj name="Equation" r:id="rId4" imgW="109188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4515" y="2530834"/>
                        <a:ext cx="4608356" cy="13904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9947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Garamond" charset="0"/>
                <a:cs typeface="Arial" charset="0"/>
              </a:rPr>
              <a:t>ML Inference and Selection</a:t>
            </a:r>
          </a:p>
        </p:txBody>
      </p:sp>
      <p:sp>
        <p:nvSpPr>
          <p:cNvPr id="47108" name="Rectangle 4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>
                <a:latin typeface="Arial" charset="0"/>
                <a:cs typeface="Arial" charset="0"/>
              </a:rPr>
              <a:t>ML Inference</a:t>
            </a:r>
          </a:p>
          <a:p>
            <a:pPr eaLnBrk="1" hangingPunct="1">
              <a:lnSpc>
                <a:spcPct val="80000"/>
              </a:lnSpc>
            </a:pPr>
            <a:endParaRPr lang="en-US" sz="2000">
              <a:latin typeface="Arial" charset="0"/>
              <a:cs typeface="Arial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>
              <a:latin typeface="Arial" charset="0"/>
              <a:cs typeface="Arial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>
              <a:latin typeface="Arial" charset="0"/>
              <a:cs typeface="Arial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>
              <a:latin typeface="Arial" charset="0"/>
              <a:cs typeface="Arial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>
              <a:latin typeface="Arial" charset="0"/>
              <a:cs typeface="Arial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>
                <a:latin typeface="Arial" charset="0"/>
                <a:cs typeface="Arial" charset="0"/>
              </a:rPr>
              <a:t>Standard errors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>
                <a:latin typeface="Arial" charset="0"/>
                <a:cs typeface="Arial" charset="0"/>
              </a:rPr>
              <a:t>Given by the diagonal elements of the above matrix</a:t>
            </a:r>
          </a:p>
          <a:p>
            <a:pPr eaLnBrk="1" hangingPunct="1">
              <a:lnSpc>
                <a:spcPct val="80000"/>
              </a:lnSpc>
            </a:pPr>
            <a:endParaRPr lang="en-US" sz="2000">
              <a:latin typeface="Arial" charset="0"/>
              <a:cs typeface="Arial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>
                <a:latin typeface="Arial" charset="0"/>
                <a:cs typeface="Arial" charset="0"/>
              </a:rPr>
              <a:t>Compute t-values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>
                <a:latin typeface="Arial" charset="0"/>
                <a:cs typeface="Arial" charset="0"/>
              </a:rPr>
              <a:t>&gt; 1.96 </a:t>
            </a:r>
            <a:r>
              <a:rPr lang="en-US" sz="1600">
                <a:latin typeface="Arial" charset="0"/>
                <a:cs typeface="Arial" charset="0"/>
                <a:sym typeface="Wingdings" charset="0"/>
              </a:rPr>
              <a:t> significant</a:t>
            </a:r>
            <a:endParaRPr lang="en-US" sz="1600">
              <a:latin typeface="Arial" charset="0"/>
              <a:cs typeface="Arial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47109" name="Rectangle 5"/>
          <p:cNvSpPr>
            <a:spLocks noGrp="1" noChangeArrowheads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>
                <a:latin typeface="Arial" charset="0"/>
                <a:cs typeface="Arial" charset="0"/>
              </a:rPr>
              <a:t>Model Selection</a:t>
            </a:r>
          </a:p>
          <a:p>
            <a:pPr eaLnBrk="1" hangingPunct="1">
              <a:lnSpc>
                <a:spcPct val="80000"/>
              </a:lnSpc>
            </a:pPr>
            <a:endParaRPr lang="en-US" sz="1800">
              <a:latin typeface="Arial" charset="0"/>
              <a:cs typeface="Arial" charset="0"/>
            </a:endParaRPr>
          </a:p>
          <a:p>
            <a:pPr eaLnBrk="1" hangingPunct="1">
              <a:lnSpc>
                <a:spcPct val="80000"/>
              </a:lnSpc>
            </a:pPr>
            <a:endParaRPr lang="en-US" sz="1800">
              <a:latin typeface="Arial" charset="0"/>
              <a:cs typeface="Arial" charset="0"/>
            </a:endParaRPr>
          </a:p>
          <a:p>
            <a:pPr eaLnBrk="1" hangingPunct="1">
              <a:lnSpc>
                <a:spcPct val="80000"/>
              </a:lnSpc>
            </a:pPr>
            <a:endParaRPr lang="en-US" sz="1800">
              <a:latin typeface="Arial" charset="0"/>
              <a:cs typeface="Arial" charset="0"/>
            </a:endParaRPr>
          </a:p>
          <a:p>
            <a:pPr eaLnBrk="1" hangingPunct="1">
              <a:lnSpc>
                <a:spcPct val="80000"/>
              </a:lnSpc>
            </a:pPr>
            <a:endParaRPr lang="en-US" sz="1800">
              <a:latin typeface="Arial" charset="0"/>
              <a:cs typeface="Arial" charset="0"/>
            </a:endParaRPr>
          </a:p>
          <a:p>
            <a:pPr eaLnBrk="1" hangingPunct="1">
              <a:lnSpc>
                <a:spcPct val="80000"/>
              </a:lnSpc>
            </a:pPr>
            <a:endParaRPr lang="en-US" sz="1800">
              <a:latin typeface="Arial" charset="0"/>
              <a:cs typeface="Arial" charset="0"/>
            </a:endParaRPr>
          </a:p>
          <a:p>
            <a:pPr eaLnBrk="1" hangingPunct="1">
              <a:lnSpc>
                <a:spcPct val="80000"/>
              </a:lnSpc>
            </a:pPr>
            <a:endParaRPr lang="en-US" sz="1800">
              <a:latin typeface="Arial" charset="0"/>
              <a:cs typeface="Arial" charset="0"/>
            </a:endParaRPr>
          </a:p>
          <a:p>
            <a:pPr eaLnBrk="1" hangingPunct="1">
              <a:lnSpc>
                <a:spcPct val="80000"/>
              </a:lnSpc>
            </a:pPr>
            <a:endParaRPr lang="en-US" sz="1800">
              <a:latin typeface="Arial" charset="0"/>
              <a:cs typeface="Arial" charset="0"/>
            </a:endParaRPr>
          </a:p>
          <a:p>
            <a:pPr eaLnBrk="1" hangingPunct="1">
              <a:lnSpc>
                <a:spcPct val="80000"/>
              </a:lnSpc>
            </a:pPr>
            <a:endParaRPr lang="en-US" sz="1800">
              <a:latin typeface="Arial" charset="0"/>
              <a:cs typeface="Arial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>
                <a:latin typeface="Arial" charset="0"/>
                <a:cs typeface="Arial" charset="0"/>
              </a:rPr>
              <a:t>Balances fidelity and parsimony</a:t>
            </a:r>
          </a:p>
          <a:p>
            <a:pPr eaLnBrk="1" hangingPunct="1">
              <a:lnSpc>
                <a:spcPct val="80000"/>
              </a:lnSpc>
            </a:pPr>
            <a:endParaRPr lang="en-US" sz="1800">
              <a:latin typeface="Arial" charset="0"/>
              <a:cs typeface="Arial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>
                <a:latin typeface="Arial" charset="0"/>
                <a:cs typeface="Arial" charset="0"/>
              </a:rPr>
              <a:t>Retain the model associated with the smallest value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>
                <a:latin typeface="Arial" charset="0"/>
                <a:cs typeface="Arial" charset="0"/>
              </a:rPr>
              <a:t>&gt; 2 point differences </a:t>
            </a:r>
            <a:r>
              <a:rPr lang="en-US" sz="1600">
                <a:latin typeface="Arial" charset="0"/>
                <a:cs typeface="Arial" charset="0"/>
                <a:sym typeface="Wingdings" charset="0"/>
              </a:rPr>
              <a:t> reject</a:t>
            </a:r>
            <a:endParaRPr lang="en-US" sz="1600">
              <a:latin typeface="Arial" charset="0"/>
              <a:cs typeface="Arial" charset="0"/>
            </a:endParaRPr>
          </a:p>
        </p:txBody>
      </p:sp>
      <p:sp>
        <p:nvSpPr>
          <p:cNvPr id="35845" name="Rectangle 7"/>
          <p:cNvSpPr>
            <a:spLocks noChangeArrowheads="1"/>
          </p:cNvSpPr>
          <p:nvPr/>
        </p:nvSpPr>
        <p:spPr bwMode="auto">
          <a:xfrm>
            <a:off x="0" y="31623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47110" name="Object 6"/>
          <p:cNvGraphicFramePr>
            <a:graphicFrameLocks noChangeAspect="1"/>
          </p:cNvGraphicFramePr>
          <p:nvPr/>
        </p:nvGraphicFramePr>
        <p:xfrm>
          <a:off x="838200" y="1997075"/>
          <a:ext cx="2895600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9" name="Equation" r:id="rId4" imgW="1396800" imgH="507960" progId="Equation.3">
                  <p:embed/>
                </p:oleObj>
              </mc:Choice>
              <mc:Fallback>
                <p:oleObj name="Equation" r:id="rId4" imgW="13968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997075"/>
                        <a:ext cx="2895600" cy="1050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7" name="Rectangle 9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47112" name="Object 8"/>
          <p:cNvGraphicFramePr>
            <a:graphicFrameLocks noChangeAspect="1"/>
          </p:cNvGraphicFramePr>
          <p:nvPr/>
        </p:nvGraphicFramePr>
        <p:xfrm>
          <a:off x="5105400" y="1981200"/>
          <a:ext cx="22860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0" name="Equation" r:id="rId6" imgW="1091726" imgH="241195" progId="Equation.3">
                  <p:embed/>
                </p:oleObj>
              </mc:Choice>
              <mc:Fallback>
                <p:oleObj name="Equation" r:id="rId6" imgW="1091726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981200"/>
                        <a:ext cx="2286000" cy="496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9" name="Rectangle 11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47114" name="Object 10"/>
          <p:cNvGraphicFramePr>
            <a:graphicFrameLocks noChangeAspect="1"/>
          </p:cNvGraphicFramePr>
          <p:nvPr/>
        </p:nvGraphicFramePr>
        <p:xfrm>
          <a:off x="5105400" y="2438400"/>
          <a:ext cx="304800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1" name="Equation" r:id="rId8" imgW="1511280" imgH="419040" progId="Equation.3">
                  <p:embed/>
                </p:oleObj>
              </mc:Choice>
              <mc:Fallback>
                <p:oleObj name="Equation" r:id="rId8" imgW="15112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438400"/>
                        <a:ext cx="3048000" cy="842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6" name="Object 12"/>
          <p:cNvGraphicFramePr>
            <a:graphicFrameLocks noChangeAspect="1"/>
          </p:cNvGraphicFramePr>
          <p:nvPr/>
        </p:nvGraphicFramePr>
        <p:xfrm>
          <a:off x="5105400" y="3276600"/>
          <a:ext cx="28194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2" name="Equation" r:id="rId10" imgW="1333440" imgH="228600" progId="Equation.3">
                  <p:embed/>
                </p:oleObj>
              </mc:Choice>
              <mc:Fallback>
                <p:oleObj name="Equation" r:id="rId10" imgW="1333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276600"/>
                        <a:ext cx="281940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9622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Python Implementation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600200"/>
            <a:ext cx="8686800" cy="4525963"/>
          </a:xfrm>
        </p:spPr>
        <p:txBody>
          <a:bodyPr/>
          <a:lstStyle/>
          <a:p>
            <a:r>
              <a:rPr lang="en-US" dirty="0" smtClean="0"/>
              <a:t>Link for the data</a:t>
            </a:r>
          </a:p>
          <a:p>
            <a:pPr marL="457200" lvl="1" indent="0">
              <a:buNone/>
            </a:pPr>
            <a:r>
              <a:rPr lang="en-US" sz="2400" dirty="0">
                <a:hlinkClick r:id="rId2"/>
              </a:rPr>
              <a:t>https://raw.githubusercontent.com/ormarketing/Analytical-Decision-Making/master/</a:t>
            </a:r>
            <a:r>
              <a:rPr lang="en-US" sz="2400" dirty="0" smtClean="0">
                <a:hlinkClick r:id="rId2"/>
              </a:rPr>
              <a:t>ab.csv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7" name="Picture 6" descr="loading da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89" y="2944297"/>
            <a:ext cx="3715198" cy="371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54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Bellman’s Principle of Optimality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773165"/>
              </p:ext>
            </p:extLst>
          </p:nvPr>
        </p:nvGraphicFramePr>
        <p:xfrm>
          <a:off x="1497013" y="1060450"/>
          <a:ext cx="5969000" cy="644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Document" r:id="rId3" imgW="6858000" imgH="7429500" progId="Word.Document.12">
                  <p:embed/>
                </p:oleObj>
              </mc:Choice>
              <mc:Fallback>
                <p:oleObj name="Document" r:id="rId3" imgW="6858000" imgH="7429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7013" y="1060450"/>
                        <a:ext cx="5969000" cy="6446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7832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Donations over Time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Content Placeholder 3" descr="plot don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75" r="-90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74148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OLS Estimation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Content Placeholder 3" descr="data1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892" b="-40892"/>
          <a:stretch>
            <a:fillRect/>
          </a:stretch>
        </p:blipFill>
        <p:spPr/>
      </p:pic>
      <p:pic>
        <p:nvPicPr>
          <p:cNvPr id="7" name="Content Placeholder 6" descr="OLS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558" b="-1135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3768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Kalman Filter Estimation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7" name="Content Placeholder 6" descr="KF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177" r="-391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1500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Kalman Filter Estimation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7" name="Content Placeholder 6" descr="KF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177" r="-39177"/>
          <a:stretch>
            <a:fillRect/>
          </a:stretch>
        </p:blipFill>
        <p:spPr>
          <a:xfrm>
            <a:off x="-1832408" y="1600200"/>
            <a:ext cx="8229600" cy="4525963"/>
          </a:xfrm>
        </p:spPr>
      </p:pic>
      <p:grpSp>
        <p:nvGrpSpPr>
          <p:cNvPr id="26" name="Group 25"/>
          <p:cNvGrpSpPr/>
          <p:nvPr/>
        </p:nvGrpSpPr>
        <p:grpSpPr>
          <a:xfrm>
            <a:off x="2222500" y="1417638"/>
            <a:ext cx="4889067" cy="2957512"/>
            <a:chOff x="2222500" y="1417638"/>
            <a:chExt cx="4889067" cy="2957512"/>
          </a:xfrm>
        </p:grpSpPr>
        <p:graphicFrame>
          <p:nvGraphicFramePr>
            <p:cNvPr id="4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47685057"/>
                </p:ext>
              </p:extLst>
            </p:nvPr>
          </p:nvGraphicFramePr>
          <p:xfrm>
            <a:off x="4717617" y="1417638"/>
            <a:ext cx="2393950" cy="968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19" name="Equation" r:id="rId4" imgW="1130040" imgH="457200" progId="Equation.DSMT4">
                    <p:embed/>
                  </p:oleObj>
                </mc:Choice>
                <mc:Fallback>
                  <p:oleObj name="Equation" r:id="rId4" imgW="113004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7617" y="1417638"/>
                          <a:ext cx="2393950" cy="968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" name="Straight Arrow Connector 2"/>
            <p:cNvCxnSpPr/>
            <p:nvPr/>
          </p:nvCxnSpPr>
          <p:spPr>
            <a:xfrm flipH="1">
              <a:off x="2222500" y="1892300"/>
              <a:ext cx="2616200" cy="24828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222500" y="2576512"/>
            <a:ext cx="5184342" cy="2033588"/>
            <a:chOff x="2222500" y="2576512"/>
            <a:chExt cx="5184342" cy="2033588"/>
          </a:xfrm>
        </p:grpSpPr>
        <p:graphicFrame>
          <p:nvGraphicFramePr>
            <p:cNvPr id="6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83901006"/>
                </p:ext>
              </p:extLst>
            </p:nvPr>
          </p:nvGraphicFramePr>
          <p:xfrm>
            <a:off x="4717617" y="2576512"/>
            <a:ext cx="2689225" cy="968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20" name="Equation" r:id="rId6" imgW="1269720" imgH="457200" progId="Equation.DSMT4">
                    <p:embed/>
                  </p:oleObj>
                </mc:Choice>
                <mc:Fallback>
                  <p:oleObj name="Equation" r:id="rId6" imgW="126972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7617" y="2576512"/>
                          <a:ext cx="2689225" cy="968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3" name="Straight Arrow Connector 12"/>
            <p:cNvCxnSpPr/>
            <p:nvPr/>
          </p:nvCxnSpPr>
          <p:spPr>
            <a:xfrm flipH="1">
              <a:off x="2222500" y="2901950"/>
              <a:ext cx="2495117" cy="17081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222501" y="3666331"/>
            <a:ext cx="5629274" cy="1562894"/>
            <a:chOff x="2222501" y="3666331"/>
            <a:chExt cx="5629274" cy="1562894"/>
          </a:xfrm>
        </p:grpSpPr>
        <p:graphicFrame>
          <p:nvGraphicFramePr>
            <p:cNvPr id="8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2711242"/>
                </p:ext>
              </p:extLst>
            </p:nvPr>
          </p:nvGraphicFramePr>
          <p:xfrm>
            <a:off x="4838700" y="3666331"/>
            <a:ext cx="3013075" cy="1074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21" name="Equation" r:id="rId8" imgW="1422360" imgH="507960" progId="Equation.DSMT4">
                    <p:embed/>
                  </p:oleObj>
                </mc:Choice>
                <mc:Fallback>
                  <p:oleObj name="Equation" r:id="rId8" imgW="1422360" imgH="507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8700" y="3666331"/>
                          <a:ext cx="3013075" cy="10747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" name="Straight Arrow Connector 14"/>
            <p:cNvCxnSpPr/>
            <p:nvPr/>
          </p:nvCxnSpPr>
          <p:spPr>
            <a:xfrm flipH="1">
              <a:off x="2222501" y="4013200"/>
              <a:ext cx="2616199" cy="12160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616199" y="5103813"/>
            <a:ext cx="4928593" cy="1022350"/>
            <a:chOff x="2616199" y="5103813"/>
            <a:chExt cx="4928593" cy="1022350"/>
          </a:xfrm>
        </p:grpSpPr>
        <p:graphicFrame>
          <p:nvGraphicFramePr>
            <p:cNvPr id="10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9132563"/>
                </p:ext>
              </p:extLst>
            </p:nvPr>
          </p:nvGraphicFramePr>
          <p:xfrm>
            <a:off x="5044479" y="5103813"/>
            <a:ext cx="2500313" cy="1022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22" name="Equation" r:id="rId10" imgW="1180800" imgH="482400" progId="Equation.3">
                    <p:embed/>
                  </p:oleObj>
                </mc:Choice>
                <mc:Fallback>
                  <p:oleObj name="Equation" r:id="rId10" imgW="1180800" imgH="482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4479" y="5103813"/>
                          <a:ext cx="2500313" cy="1022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Straight Arrow Connector 16"/>
            <p:cNvCxnSpPr/>
            <p:nvPr/>
          </p:nvCxnSpPr>
          <p:spPr>
            <a:xfrm flipH="1">
              <a:off x="2616199" y="5354637"/>
              <a:ext cx="24282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349501" y="5103814"/>
            <a:ext cx="5502274" cy="1754186"/>
            <a:chOff x="2349501" y="5103814"/>
            <a:chExt cx="5502274" cy="1754186"/>
          </a:xfrm>
        </p:grpSpPr>
        <p:graphicFrame>
          <p:nvGraphicFramePr>
            <p:cNvPr id="21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137182"/>
                </p:ext>
              </p:extLst>
            </p:nvPr>
          </p:nvGraphicFramePr>
          <p:xfrm>
            <a:off x="4300538" y="6319837"/>
            <a:ext cx="3551237" cy="538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23" name="Equation" r:id="rId12" imgW="1676160" imgH="253800" progId="Equation.3">
                    <p:embed/>
                  </p:oleObj>
                </mc:Choice>
                <mc:Fallback>
                  <p:oleObj name="Equation" r:id="rId12" imgW="167616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0538" y="6319837"/>
                          <a:ext cx="3551237" cy="538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 flipV="1">
              <a:off x="2349501" y="5103814"/>
              <a:ext cx="1951037" cy="14851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050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KF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177" r="-39177"/>
          <a:stretch>
            <a:fillRect/>
          </a:stretch>
        </p:blipFill>
        <p:spPr>
          <a:xfrm>
            <a:off x="-2565400" y="215900"/>
            <a:ext cx="11485646" cy="6316663"/>
          </a:xfrm>
        </p:spPr>
      </p:pic>
      <p:graphicFrame>
        <p:nvGraphicFramePr>
          <p:cNvPr id="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359265"/>
              </p:ext>
            </p:extLst>
          </p:nvPr>
        </p:nvGraphicFramePr>
        <p:xfrm>
          <a:off x="3748087" y="5032375"/>
          <a:ext cx="539591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2" name="Equation" r:id="rId4" imgW="2527300" imgH="254000" progId="Equation.3">
                  <p:embed/>
                </p:oleObj>
              </mc:Choice>
              <mc:Fallback>
                <p:oleObj name="Equation" r:id="rId4" imgW="25273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7" y="5032375"/>
                        <a:ext cx="5395913" cy="5397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690647" y="5572125"/>
            <a:ext cx="8229599" cy="29527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9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Garamond" charset="0"/>
                <a:cs typeface="Arial" charset="0"/>
              </a:rPr>
              <a:t>ML Estimation</a:t>
            </a:r>
          </a:p>
        </p:txBody>
      </p:sp>
      <p:sp>
        <p:nvSpPr>
          <p:cNvPr id="46087" name="Rectangle 7"/>
          <p:cNvSpPr>
            <a:spLocks noGrp="1" noChangeArrowheads="1"/>
          </p:cNvSpPr>
          <p:nvPr>
            <p:ph sz="half"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Garamond"/>
                <a:cs typeface="Garamond"/>
              </a:rPr>
              <a:t>Optimal Parameter Estimates</a:t>
            </a:r>
          </a:p>
          <a:p>
            <a:pPr eaLnBrk="1" hangingPunct="1"/>
            <a:endParaRPr lang="en-US" sz="2600" dirty="0">
              <a:latin typeface="Arial" charset="0"/>
              <a:cs typeface="Arial" charset="0"/>
            </a:endParaRPr>
          </a:p>
          <a:p>
            <a:pPr eaLnBrk="1" hangingPunct="1"/>
            <a:endParaRPr lang="en-US" sz="2600" dirty="0">
              <a:latin typeface="Arial" charset="0"/>
              <a:cs typeface="Arial" charset="0"/>
            </a:endParaRPr>
          </a:p>
          <a:p>
            <a:pPr eaLnBrk="1" hangingPunct="1"/>
            <a:endParaRPr lang="en-US" sz="2600" dirty="0">
              <a:latin typeface="Arial" charset="0"/>
              <a:cs typeface="Arial" charset="0"/>
            </a:endParaRPr>
          </a:p>
        </p:txBody>
      </p:sp>
      <p:sp>
        <p:nvSpPr>
          <p:cNvPr id="3482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821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4609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262254"/>
              </p:ext>
            </p:extLst>
          </p:nvPr>
        </p:nvGraphicFramePr>
        <p:xfrm>
          <a:off x="2664515" y="2530834"/>
          <a:ext cx="4608356" cy="1390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8" name="Equation" r:id="rId3" imgW="1091880" imgH="330120" progId="Equation.3">
                  <p:embed/>
                </p:oleObj>
              </mc:Choice>
              <mc:Fallback>
                <p:oleObj name="Equation" r:id="rId3" imgW="109188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4515" y="2530834"/>
                        <a:ext cx="4608356" cy="13904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 descr="M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05" y="4548324"/>
            <a:ext cx="8197066" cy="15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18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Results?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5444673"/>
              </p:ext>
            </p:extLst>
          </p:nvPr>
        </p:nvGraphicFramePr>
        <p:xfrm>
          <a:off x="565150" y="1184275"/>
          <a:ext cx="8270875" cy="496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5" name="Document" r:id="rId3" imgW="7010400" imgH="4229100" progId="Word.Document.12">
                  <p:embed/>
                </p:oleObj>
              </mc:Choice>
              <mc:Fallback>
                <p:oleObj name="Document" r:id="rId3" imgW="7010400" imgH="422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5150" y="1184275"/>
                        <a:ext cx="8270875" cy="496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596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Bonus Code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6" name="Content Placeholder 5" descr="KF in 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92" r="-366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312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Bonus Code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7" name="Content Placeholder 6" descr="parametr estim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5765" b="-115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5250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Applying Dynamic Programming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Garamond"/>
                <a:cs typeface="Garamond"/>
              </a:rPr>
              <a:t>Estimation of a dynamic response model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Garamond"/>
              <a:cs typeface="Garamond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Garamond"/>
                <a:cs typeface="Garamond"/>
              </a:rPr>
              <a:t>Construction of the optimal policies via DP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DP= Dynamic Programming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Garamond"/>
              <a:cs typeface="Garamond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Garamond"/>
                <a:cs typeface="Garamond"/>
              </a:rPr>
              <a:t>Solving the Bellman equation to evaluate policies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We need to approximate the value function</a:t>
            </a: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2824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Bellman’s Principle of Optimality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12467"/>
              </p:ext>
            </p:extLst>
          </p:nvPr>
        </p:nvGraphicFramePr>
        <p:xfrm>
          <a:off x="1246188" y="1954213"/>
          <a:ext cx="6738937" cy="423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6" name="Document" r:id="rId3" imgW="6858000" imgH="4330700" progId="Word.Document.12">
                  <p:embed/>
                </p:oleObj>
              </mc:Choice>
              <mc:Fallback>
                <p:oleObj name="Document" r:id="rId3" imgW="6858000" imgH="4330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6188" y="1954213"/>
                        <a:ext cx="6738937" cy="423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2169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Managing Resources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How would you model the objective function?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Garamond"/>
                <a:cs typeface="Garamond"/>
              </a:rPr>
              <a:t>Shortage of blood is not good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Garamond"/>
                <a:cs typeface="Garamond"/>
              </a:rPr>
              <a:t>Excess of blood is not good either</a:t>
            </a:r>
            <a:r>
              <a:rPr lang="en-US" dirty="0" smtClean="0">
                <a:latin typeface="Garamond"/>
                <a:cs typeface="Garamond"/>
              </a:rPr>
              <a:t>!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Garamond"/>
                <a:cs typeface="Garamond"/>
              </a:rPr>
              <a:t>Need additional information on what?</a:t>
            </a:r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52476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Modeling the Objective Function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904346"/>
              </p:ext>
            </p:extLst>
          </p:nvPr>
        </p:nvGraphicFramePr>
        <p:xfrm>
          <a:off x="1384300" y="1939925"/>
          <a:ext cx="6154738" cy="467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6" name="Document" r:id="rId3" imgW="6858000" imgH="5232400" progId="Word.Document.12">
                  <p:embed/>
                </p:oleObj>
              </mc:Choice>
              <mc:Fallback>
                <p:oleObj name="Document" r:id="rId3" imgW="6858000" imgH="5232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4300" y="1939925"/>
                        <a:ext cx="6154738" cy="467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3226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Bellman Equation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790808"/>
              </p:ext>
            </p:extLst>
          </p:nvPr>
        </p:nvGraphicFramePr>
        <p:xfrm>
          <a:off x="1336675" y="1239838"/>
          <a:ext cx="6816725" cy="665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0" name="Document" r:id="rId3" imgW="6858000" imgH="6731000" progId="Word.Document.12">
                  <p:embed/>
                </p:oleObj>
              </mc:Choice>
              <mc:Fallback>
                <p:oleObj name="Document" r:id="rId3" imgW="6858000" imgH="673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675" y="1239838"/>
                        <a:ext cx="6816725" cy="665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705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Applying Dynamic Programming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Garamond"/>
                <a:cs typeface="Garamond"/>
              </a:rPr>
              <a:t>Estimation of a dynamic response model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Garamond"/>
              <a:cs typeface="Garamond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Garamond"/>
                <a:cs typeface="Garamond"/>
              </a:rPr>
              <a:t>Construction of the optimal policies via DP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DP= Dynamic Programming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Garamond"/>
              <a:cs typeface="Garamond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Garamond"/>
                <a:cs typeface="Garamond"/>
              </a:rPr>
              <a:t>Solving the Bellman equation to evaluate policies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We need to approximate the value function</a:t>
            </a: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2824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Garamond"/>
                <a:cs typeface="Garamond"/>
              </a:rPr>
              <a:t>Inserting Policies into Bellman Equation</a:t>
            </a:r>
            <a:endParaRPr lang="en-US" sz="3200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799590"/>
              </p:ext>
            </p:extLst>
          </p:nvPr>
        </p:nvGraphicFramePr>
        <p:xfrm>
          <a:off x="812800" y="1489075"/>
          <a:ext cx="7658100" cy="644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9" name="Document" r:id="rId3" imgW="6858000" imgH="5803900" progId="Word.Document.12">
                  <p:embed/>
                </p:oleObj>
              </mc:Choice>
              <mc:Fallback>
                <p:oleObj name="Document" r:id="rId3" imgW="6858000" imgH="5803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2800" y="1489075"/>
                        <a:ext cx="7658100" cy="6446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380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Approximation of the Value Function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791432"/>
              </p:ext>
            </p:extLst>
          </p:nvPr>
        </p:nvGraphicFramePr>
        <p:xfrm>
          <a:off x="1536100" y="1677987"/>
          <a:ext cx="6147400" cy="458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2" name="Document" r:id="rId4" imgW="6858000" imgH="5143500" progId="Word.Document.12">
                  <p:embed/>
                </p:oleObj>
              </mc:Choice>
              <mc:Fallback>
                <p:oleObj name="Document" r:id="rId4" imgW="6858000" imgH="5143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6100" y="1677987"/>
                        <a:ext cx="6147400" cy="4586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91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Visually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Content Placeholder 3" descr="approxim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84" r="-230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6646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Approximation of the Value Function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182465"/>
              </p:ext>
            </p:extLst>
          </p:nvPr>
        </p:nvGraphicFramePr>
        <p:xfrm>
          <a:off x="1536700" y="1692275"/>
          <a:ext cx="6146800" cy="456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5" name="Document" r:id="rId3" imgW="6858000" imgH="5118100" progId="Word.Document.12">
                  <p:embed/>
                </p:oleObj>
              </mc:Choice>
              <mc:Fallback>
                <p:oleObj name="Document" r:id="rId3" imgW="6858000" imgH="5118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36700" y="1692275"/>
                        <a:ext cx="6146800" cy="4560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9979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One Refinement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661932"/>
              </p:ext>
            </p:extLst>
          </p:nvPr>
        </p:nvGraphicFramePr>
        <p:xfrm>
          <a:off x="1231900" y="1676400"/>
          <a:ext cx="6852128" cy="416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8" name="Document" r:id="rId3" imgW="6858000" imgH="4191000" progId="Word.Document.12">
                  <p:embed/>
                </p:oleObj>
              </mc:Choice>
              <mc:Fallback>
                <p:oleObj name="Document" r:id="rId3" imgW="6858000" imgH="419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31900" y="1676400"/>
                        <a:ext cx="6852128" cy="4164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236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Bellman’s Principle of Optimality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751059"/>
              </p:ext>
            </p:extLst>
          </p:nvPr>
        </p:nvGraphicFramePr>
        <p:xfrm>
          <a:off x="1246188" y="1897063"/>
          <a:ext cx="6738937" cy="435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5" name="Document" r:id="rId3" imgW="6858000" imgH="4445000" progId="Word.Document.12">
                  <p:embed/>
                </p:oleObj>
              </mc:Choice>
              <mc:Fallback>
                <p:oleObj name="Document" r:id="rId3" imgW="6858000" imgH="4445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6188" y="1897063"/>
                        <a:ext cx="6738937" cy="435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8352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Optimal Policy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61452"/>
              </p:ext>
            </p:extLst>
          </p:nvPr>
        </p:nvGraphicFramePr>
        <p:xfrm>
          <a:off x="654174" y="1417638"/>
          <a:ext cx="8088494" cy="5203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9" name="Document" r:id="rId3" imgW="6858000" imgH="4432300" progId="Word.Document.12">
                  <p:embed/>
                </p:oleObj>
              </mc:Choice>
              <mc:Fallback>
                <p:oleObj name="Document" r:id="rId3" imgW="6858000" imgH="4432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174" y="1417638"/>
                        <a:ext cx="8088494" cy="5203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5972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473279"/>
              </p:ext>
            </p:extLst>
          </p:nvPr>
        </p:nvGraphicFramePr>
        <p:xfrm>
          <a:off x="289255" y="1547283"/>
          <a:ext cx="8397545" cy="476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6" name="Document" r:id="rId3" imgW="7010400" imgH="4000500" progId="Word.Document.12">
                  <p:embed/>
                </p:oleObj>
              </mc:Choice>
              <mc:Fallback>
                <p:oleObj name="Document" r:id="rId3" imgW="7010400" imgH="400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255" y="1547283"/>
                        <a:ext cx="8397545" cy="476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Two Examples</a:t>
            </a:r>
            <a:endParaRPr lang="en-US" b="1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4209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261787"/>
              </p:ext>
            </p:extLst>
          </p:nvPr>
        </p:nvGraphicFramePr>
        <p:xfrm>
          <a:off x="457200" y="1739900"/>
          <a:ext cx="8050213" cy="412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3" name="Document" r:id="rId3" imgW="6858000" imgH="3530600" progId="Word.Document.12">
                  <p:embed/>
                </p:oleObj>
              </mc:Choice>
              <mc:Fallback>
                <p:oleObj name="Document" r:id="rId3" imgW="6858000" imgH="3530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739900"/>
                        <a:ext cx="8050213" cy="412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00533" cy="1143000"/>
          </a:xfrm>
        </p:spPr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Two Policies</a:t>
            </a:r>
            <a:endParaRPr lang="en-US" b="1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285906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Open Table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Picture 3" descr="Instal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" y="2295403"/>
            <a:ext cx="9144000" cy="253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9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756</Words>
  <Application>Microsoft Macintosh PowerPoint</Application>
  <PresentationFormat>On-screen Show (4:3)</PresentationFormat>
  <Paragraphs>208</Paragraphs>
  <Slides>48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Office Theme</vt:lpstr>
      <vt:lpstr>Document</vt:lpstr>
      <vt:lpstr>Equation</vt:lpstr>
      <vt:lpstr>Microsoft Word Document</vt:lpstr>
      <vt:lpstr>Dynamic Programming</vt:lpstr>
      <vt:lpstr>Outline</vt:lpstr>
      <vt:lpstr>Bellman’s Principle of Optimality</vt:lpstr>
      <vt:lpstr>Bellman’s Principle of Optimality</vt:lpstr>
      <vt:lpstr>Bellman’s Principle of Optimality</vt:lpstr>
      <vt:lpstr>Optimal Policy</vt:lpstr>
      <vt:lpstr>Two Examples</vt:lpstr>
      <vt:lpstr>Two Policies</vt:lpstr>
      <vt:lpstr>Open Table</vt:lpstr>
      <vt:lpstr>Modeling Open Table </vt:lpstr>
      <vt:lpstr>Modeling Open Table </vt:lpstr>
      <vt:lpstr>Managing Open Table </vt:lpstr>
      <vt:lpstr>Applying Dynamic Programming</vt:lpstr>
      <vt:lpstr>Case Study: Blood</vt:lpstr>
      <vt:lpstr>Why Blood?</vt:lpstr>
      <vt:lpstr>Blood “Markets”</vt:lpstr>
      <vt:lpstr>PowerPoint Presentation</vt:lpstr>
      <vt:lpstr>PowerPoint Presentation</vt:lpstr>
      <vt:lpstr>Applying Dynamic Programming</vt:lpstr>
      <vt:lpstr>Effects of Advertising on Blood Donations</vt:lpstr>
      <vt:lpstr>Linear State Space Models</vt:lpstr>
      <vt:lpstr>Kalman filter as Bayesian Learning</vt:lpstr>
      <vt:lpstr>Kalman Filter as a Dynamic Optimization Problem</vt:lpstr>
      <vt:lpstr>Kalman filter</vt:lpstr>
      <vt:lpstr>Filtering + Estimation</vt:lpstr>
      <vt:lpstr>Maximum Likelihood Estimation</vt:lpstr>
      <vt:lpstr>ML Estimation</vt:lpstr>
      <vt:lpstr>ML Inference and Selection</vt:lpstr>
      <vt:lpstr>Python Implementation</vt:lpstr>
      <vt:lpstr>Donations over Time</vt:lpstr>
      <vt:lpstr>OLS Estimation</vt:lpstr>
      <vt:lpstr>Kalman Filter Estimation</vt:lpstr>
      <vt:lpstr>Kalman Filter Estimation</vt:lpstr>
      <vt:lpstr>PowerPoint Presentation</vt:lpstr>
      <vt:lpstr>ML Estimation</vt:lpstr>
      <vt:lpstr>Results?</vt:lpstr>
      <vt:lpstr>Bonus Code</vt:lpstr>
      <vt:lpstr>Bonus Code</vt:lpstr>
      <vt:lpstr>Applying Dynamic Programming</vt:lpstr>
      <vt:lpstr>Managing Resources</vt:lpstr>
      <vt:lpstr>Modeling the Objective Function</vt:lpstr>
      <vt:lpstr>Bellman Equation</vt:lpstr>
      <vt:lpstr>Applying Dynamic Programming</vt:lpstr>
      <vt:lpstr>Inserting Policies into Bellman Equation</vt:lpstr>
      <vt:lpstr>Approximation of the Value Function</vt:lpstr>
      <vt:lpstr>Visually</vt:lpstr>
      <vt:lpstr>Approximation of the Value Function</vt:lpstr>
      <vt:lpstr>One Refinement</vt:lpstr>
    </vt:vector>
  </TitlesOfParts>
  <Company>UCDavis GSM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Olivier Rubel</dc:creator>
  <cp:lastModifiedBy>Olivier Rubel</cp:lastModifiedBy>
  <cp:revision>84</cp:revision>
  <dcterms:created xsi:type="dcterms:W3CDTF">2018-02-18T21:19:28Z</dcterms:created>
  <dcterms:modified xsi:type="dcterms:W3CDTF">2018-05-25T18:15:12Z</dcterms:modified>
</cp:coreProperties>
</file>